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3300"/>
    <a:srgbClr val="006600"/>
    <a:srgbClr val="6600CC"/>
    <a:srgbClr val="FF00FF"/>
    <a:srgbClr val="0000FF"/>
    <a:srgbClr val="FF9900"/>
    <a:srgbClr val="666699"/>
    <a:srgbClr val="FF5050"/>
    <a:srgbClr val="00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59" autoAdjust="0"/>
    <p:restoredTop sz="94660"/>
  </p:normalViewPr>
  <p:slideViewPr>
    <p:cSldViewPr>
      <p:cViewPr>
        <p:scale>
          <a:sx n="60" d="100"/>
          <a:sy n="60" d="100"/>
        </p:scale>
        <p:origin x="-1584" y="-3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562A2-FCFF-4CDE-AF97-B9083773E955}" type="datetimeFigureOut">
              <a:rPr lang="en-US" smtClean="0"/>
              <a:pPr/>
              <a:t>10/06/2020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BE1F8-14AE-4E45-A605-1AE15B36E3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BE1F8-14AE-4E45-A605-1AE15B36E33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7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27543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0870" y="5410731"/>
            <a:ext cx="543135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4CC73-ABD6-4A42-9110-67E773EDB5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3648" y="5065788"/>
            <a:ext cx="9157648" cy="128017"/>
          </a:xfrm>
          <a:prstGeom prst="rect">
            <a:avLst/>
          </a:prstGeom>
          <a:solidFill>
            <a:srgbClr val="008000">
              <a:alpha val="81000"/>
            </a:srgbClr>
          </a:solidFill>
          <a:ln>
            <a:solidFill>
              <a:srgbClr val="008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3648" y="573833"/>
            <a:ext cx="9157648" cy="128017"/>
          </a:xfrm>
          <a:prstGeom prst="rect">
            <a:avLst/>
          </a:prstGeom>
          <a:solidFill>
            <a:srgbClr val="FF5050">
              <a:alpha val="80000"/>
            </a:srgbClr>
          </a:solidFill>
          <a:ln>
            <a:solidFill>
              <a:srgbClr val="008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AutoShape 2" descr="Image result for PSNA LOGO"/>
          <p:cNvSpPr>
            <a:spLocks noChangeAspect="1" noChangeArrowheads="1"/>
          </p:cNvSpPr>
          <p:nvPr userDrawn="1"/>
        </p:nvSpPr>
        <p:spPr bwMode="auto">
          <a:xfrm>
            <a:off x="155575" y="-120384"/>
            <a:ext cx="304800" cy="25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 descr="mcet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5057499"/>
            <a:ext cx="1038740" cy="591606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5" y="0"/>
            <a:ext cx="23791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rgbClr val="666699"/>
                </a:solidFill>
              </a:rPr>
              <a:t>Simulation</a:t>
            </a:r>
            <a:r>
              <a:rPr lang="en-US" sz="900" b="1" baseline="0" dirty="0" smtClean="0">
                <a:solidFill>
                  <a:srgbClr val="666699"/>
                </a:solidFill>
              </a:rPr>
              <a:t> of Power Converters Using Python</a:t>
            </a:r>
            <a:endParaRPr lang="en-US" sz="900" b="1" dirty="0">
              <a:solidFill>
                <a:srgbClr val="666699"/>
              </a:solidFill>
            </a:endParaRPr>
          </a:p>
        </p:txBody>
      </p:sp>
      <p:pic>
        <p:nvPicPr>
          <p:cNvPr id="11" name="Picture 10" descr="RGM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8335693" y="1"/>
            <a:ext cx="808311" cy="7246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aconda.com/products/individua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" y="666750"/>
            <a:ext cx="9143999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b="1" dirty="0" smtClean="0">
                <a:solidFill>
                  <a:srgbClr val="0000FF"/>
                </a:solidFill>
              </a:rPr>
              <a:t>WEBINAR  PRESENTATION</a:t>
            </a:r>
          </a:p>
          <a:p>
            <a:pPr algn="ctr" eaLnBrk="0" hangingPunct="0"/>
            <a:endParaRPr lang="en-US" sz="2000" b="1" dirty="0" smtClean="0">
              <a:solidFill>
                <a:srgbClr val="0000FF"/>
              </a:solidFill>
            </a:endParaRPr>
          </a:p>
          <a:p>
            <a:pPr algn="ctr" eaLnBrk="0" hangingPunct="0"/>
            <a:r>
              <a:rPr lang="en-US" sz="2000" b="1" dirty="0" smtClean="0">
                <a:solidFill>
                  <a:srgbClr val="0000FF"/>
                </a:solidFill>
              </a:rPr>
              <a:t>JUNE 11, 2020, 02:00 PM </a:t>
            </a:r>
            <a:r>
              <a:rPr lang="en-US" sz="2000" b="1" dirty="0">
                <a:solidFill>
                  <a:srgbClr val="0000FF"/>
                </a:solidFill>
              </a:rPr>
              <a:t>– </a:t>
            </a:r>
            <a:r>
              <a:rPr lang="en-US" sz="2000" b="1" dirty="0" smtClean="0">
                <a:solidFill>
                  <a:srgbClr val="0000FF"/>
                </a:solidFill>
              </a:rPr>
              <a:t>04:00 </a:t>
            </a:r>
            <a:r>
              <a:rPr lang="en-US" sz="2000" b="1" dirty="0">
                <a:solidFill>
                  <a:srgbClr val="0000FF"/>
                </a:solidFill>
              </a:rPr>
              <a:t>PM</a:t>
            </a:r>
          </a:p>
          <a:p>
            <a:pPr algn="ctr" eaLnBrk="0" hangingPunct="0"/>
            <a:r>
              <a:rPr lang="en-US" b="1" dirty="0" smtClean="0">
                <a:solidFill>
                  <a:srgbClr val="006600"/>
                </a:solidFill>
              </a:rPr>
              <a:t>Organized By</a:t>
            </a:r>
          </a:p>
          <a:p>
            <a:pPr algn="ctr" eaLnBrk="0" hangingPunct="0"/>
            <a:r>
              <a:rPr lang="en-US" b="1" dirty="0" smtClean="0">
                <a:solidFill>
                  <a:srgbClr val="FF9900"/>
                </a:solidFill>
              </a:rPr>
              <a:t>Department of Electrical and Electronics Engineering</a:t>
            </a:r>
            <a:endParaRPr lang="en-US" b="1" dirty="0">
              <a:solidFill>
                <a:srgbClr val="FF9900"/>
              </a:solidFill>
            </a:endParaRPr>
          </a:p>
          <a:p>
            <a:pPr algn="ctr" eaLnBrk="0" hangingPunct="0"/>
            <a:r>
              <a:rPr lang="en-US" b="1" dirty="0" smtClean="0">
                <a:solidFill>
                  <a:srgbClr val="FF00FF"/>
                </a:solidFill>
              </a:rPr>
              <a:t>RGM COLLEGE OF ENGINEERING AND TECHNOLOGY, NANDYAL</a:t>
            </a:r>
            <a:endParaRPr lang="en-US" b="1" dirty="0">
              <a:solidFill>
                <a:srgbClr val="FF00FF"/>
              </a:solidFill>
            </a:endParaRPr>
          </a:p>
          <a:p>
            <a:pPr algn="ctr" eaLnBrk="0" hangingPunct="0"/>
            <a:r>
              <a:rPr lang="en-US" sz="1600" b="1" dirty="0" smtClean="0"/>
              <a:t>In Association With</a:t>
            </a:r>
          </a:p>
          <a:p>
            <a:pPr algn="ctr" eaLnBrk="0" hangingPunct="0"/>
            <a:endParaRPr lang="en-US" sz="1600" b="1" dirty="0" smtClean="0"/>
          </a:p>
          <a:p>
            <a:pPr algn="ctr" eaLnBrk="0" hangingPunct="0"/>
            <a:r>
              <a:rPr lang="en-US" sz="1600" b="1" dirty="0" smtClean="0">
                <a:solidFill>
                  <a:srgbClr val="FF00FF"/>
                </a:solidFill>
              </a:rPr>
              <a:t>SIMULATION OF POWER CONVERTERS USING PYTHON</a:t>
            </a:r>
          </a:p>
          <a:p>
            <a:pPr algn="ctr" eaLnBrk="0" hangingPunct="0"/>
            <a:r>
              <a:rPr lang="en-US" sz="1600" b="1" dirty="0" smtClean="0">
                <a:solidFill>
                  <a:srgbClr val="CC3300"/>
                </a:solidFill>
              </a:rPr>
              <a:t>Dr</a:t>
            </a:r>
            <a:r>
              <a:rPr lang="en-US" sz="1600" b="1" dirty="0">
                <a:solidFill>
                  <a:srgbClr val="CC3300"/>
                </a:solidFill>
              </a:rPr>
              <a:t>. </a:t>
            </a:r>
            <a:r>
              <a:rPr lang="en-US" sz="1600" b="1" dirty="0" smtClean="0">
                <a:solidFill>
                  <a:srgbClr val="CC3300"/>
                </a:solidFill>
              </a:rPr>
              <a:t>M.Kaliamoorthy</a:t>
            </a:r>
            <a:endParaRPr lang="en-US" sz="1600" b="1" dirty="0">
              <a:solidFill>
                <a:srgbClr val="CC3300"/>
              </a:solidFill>
            </a:endParaRPr>
          </a:p>
          <a:p>
            <a:pPr algn="ctr" eaLnBrk="0" hangingPunct="0"/>
            <a:r>
              <a:rPr lang="en-US" sz="1600" b="1" dirty="0" smtClean="0">
                <a:solidFill>
                  <a:srgbClr val="CC3300"/>
                </a:solidFill>
              </a:rPr>
              <a:t>Associate Professor</a:t>
            </a:r>
            <a:endParaRPr lang="en-US" sz="1600" b="1" dirty="0">
              <a:solidFill>
                <a:srgbClr val="CC3300"/>
              </a:solidFill>
            </a:endParaRPr>
          </a:p>
          <a:p>
            <a:pPr algn="ctr" eaLnBrk="0" hangingPunct="0"/>
            <a:r>
              <a:rPr lang="en-US" sz="1600" b="1" dirty="0">
                <a:solidFill>
                  <a:srgbClr val="CC3300"/>
                </a:solidFill>
              </a:rPr>
              <a:t>Department of Electrical and Electronics Engineering</a:t>
            </a:r>
          </a:p>
          <a:p>
            <a:pPr algn="ctr" eaLnBrk="0" hangingPunct="0"/>
            <a:r>
              <a:rPr lang="en-US" sz="1600" b="1" dirty="0" smtClean="0">
                <a:solidFill>
                  <a:srgbClr val="CC3300"/>
                </a:solidFill>
              </a:rPr>
              <a:t>Dr.Mahalingam </a:t>
            </a:r>
            <a:r>
              <a:rPr lang="en-US" sz="1600" b="1" dirty="0">
                <a:solidFill>
                  <a:srgbClr val="CC3300"/>
                </a:solidFill>
              </a:rPr>
              <a:t>College of Engineering and Technology</a:t>
            </a:r>
          </a:p>
          <a:p>
            <a:pPr algn="ctr" eaLnBrk="0" hangingPunct="0"/>
            <a:r>
              <a:rPr lang="en-US" sz="1600" b="1" dirty="0" smtClean="0">
                <a:solidFill>
                  <a:srgbClr val="CC3300"/>
                </a:solidFill>
              </a:rPr>
              <a:t>Pollachi Tamilnadu-642003</a:t>
            </a:r>
          </a:p>
          <a:p>
            <a:pPr algn="ctr" eaLnBrk="0" hangingPunct="0"/>
            <a:endParaRPr lang="en-US" sz="1600" b="1" dirty="0">
              <a:solidFill>
                <a:srgbClr val="CC3300"/>
              </a:solidFill>
            </a:endParaRPr>
          </a:p>
          <a:p>
            <a:pPr eaLnBrk="0" hangingPunct="0"/>
            <a:r>
              <a:rPr lang="en-US" sz="1600" b="1" dirty="0" smtClean="0">
                <a:solidFill>
                  <a:srgbClr val="CC3300"/>
                </a:solidFill>
              </a:rPr>
              <a:t>                </a:t>
            </a:r>
            <a:r>
              <a:rPr lang="en-US" sz="1600" b="1" dirty="0" smtClean="0">
                <a:solidFill>
                  <a:srgbClr val="6600CC"/>
                </a:solidFill>
              </a:rPr>
              <a:t>Tel</a:t>
            </a:r>
            <a:r>
              <a:rPr lang="en-US" sz="1600" b="1" dirty="0">
                <a:solidFill>
                  <a:srgbClr val="6600CC"/>
                </a:solidFill>
              </a:rPr>
              <a:t>: </a:t>
            </a:r>
            <a:r>
              <a:rPr lang="en-US" sz="1600" b="1" dirty="0" smtClean="0">
                <a:solidFill>
                  <a:srgbClr val="6600CC"/>
                </a:solidFill>
              </a:rPr>
              <a:t>9865065166                     kaliasgoldmedal@gmail.com                 www.kaliasgoldmedal.com</a:t>
            </a:r>
            <a:endParaRPr lang="en-US" sz="1600" b="1" dirty="0">
              <a:solidFill>
                <a:srgbClr val="6600CC"/>
              </a:solidFill>
            </a:endParaRPr>
          </a:p>
          <a:p>
            <a:pPr algn="ctr" eaLnBrk="0" hangingPunct="0"/>
            <a:r>
              <a:rPr lang="en-US" sz="2000" b="1" dirty="0"/>
              <a:t> 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077148" y="5200204"/>
            <a:ext cx="344998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900" b="1" dirty="0">
                <a:solidFill>
                  <a:srgbClr val="FF0066"/>
                </a:solidFill>
                <a:latin typeface="Tahoma" pitchFamily="34" charset="0"/>
              </a:rPr>
              <a:t>The Journey of Thousand Miles Begins with a single step</a:t>
            </a:r>
          </a:p>
        </p:txBody>
      </p:sp>
      <p:pic>
        <p:nvPicPr>
          <p:cNvPr id="9" name="Picture 8" descr="mobi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1074" y="4624130"/>
            <a:ext cx="294439" cy="256033"/>
          </a:xfrm>
          <a:prstGeom prst="rect">
            <a:avLst/>
          </a:prstGeom>
        </p:spPr>
      </p:pic>
      <p:pic>
        <p:nvPicPr>
          <p:cNvPr id="10" name="Picture 9" descr="e-mai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90155" y="4624130"/>
            <a:ext cx="384050" cy="244998"/>
          </a:xfrm>
          <a:prstGeom prst="rect">
            <a:avLst/>
          </a:prstGeom>
        </p:spPr>
      </p:pic>
      <p:pic>
        <p:nvPicPr>
          <p:cNvPr id="11" name="Picture 10" descr="websi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32496" y="4585725"/>
            <a:ext cx="460087" cy="380238"/>
          </a:xfrm>
          <a:prstGeom prst="rect">
            <a:avLst/>
          </a:prstGeom>
        </p:spPr>
      </p:pic>
      <p:sp>
        <p:nvSpPr>
          <p:cNvPr id="210950" name="AutoShape 6" descr="ISTE : Indian Society for Technical Education"/>
          <p:cNvSpPr>
            <a:spLocks noChangeAspect="1" noChangeArrowheads="1"/>
          </p:cNvSpPr>
          <p:nvPr/>
        </p:nvSpPr>
        <p:spPr bwMode="auto">
          <a:xfrm>
            <a:off x="155575" y="-120384"/>
            <a:ext cx="304800" cy="25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10952" name="AutoShape 8" descr="ISTE : Indian Society for Technical Education"/>
          <p:cNvSpPr>
            <a:spLocks noChangeAspect="1" noChangeArrowheads="1"/>
          </p:cNvSpPr>
          <p:nvPr/>
        </p:nvSpPr>
        <p:spPr bwMode="auto">
          <a:xfrm>
            <a:off x="155575" y="-120384"/>
            <a:ext cx="304800" cy="25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10954" name="AutoShape 10" descr="ISTE : Indian Society for Technical Education"/>
          <p:cNvSpPr>
            <a:spLocks noChangeAspect="1" noChangeArrowheads="1"/>
          </p:cNvSpPr>
          <p:nvPr/>
        </p:nvSpPr>
        <p:spPr bwMode="auto">
          <a:xfrm>
            <a:off x="155575" y="-120384"/>
            <a:ext cx="304800" cy="25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0" y="706821"/>
            <a:ext cx="6876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mighty = </a:t>
            </a:r>
            <a:r>
              <a:rPr lang="en-US" dirty="0" err="1" smtClean="0">
                <a:solidFill>
                  <a:srgbClr val="FF00FF"/>
                </a:solidFill>
              </a:rPr>
              <a:t>tk.LabelFrame</a:t>
            </a:r>
            <a:r>
              <a:rPr lang="en-US" dirty="0" smtClean="0">
                <a:solidFill>
                  <a:srgbClr val="FF00FF"/>
                </a:solidFill>
              </a:rPr>
              <a:t>(win, text='Simulation Parameters‘)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mighty.grid</a:t>
            </a:r>
            <a:r>
              <a:rPr lang="en-US" dirty="0" smtClean="0">
                <a:solidFill>
                  <a:srgbClr val="008000"/>
                </a:solidFill>
              </a:rPr>
              <a:t>(column=0, row=1)</a:t>
            </a:r>
            <a:endParaRPr lang="en-US" dirty="0">
              <a:solidFill>
                <a:srgbClr val="008000"/>
              </a:solidFill>
            </a:endParaRPr>
          </a:p>
        </p:txBody>
      </p:sp>
      <p:pic>
        <p:nvPicPr>
          <p:cNvPr id="3481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955" y="1782161"/>
            <a:ext cx="7757810" cy="3254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987586" y="2136698"/>
            <a:ext cx="22245" cy="2875522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895999" y="1935780"/>
            <a:ext cx="0" cy="3072400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147082" y="3458234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15550" y="4662536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051570" y="2110019"/>
            <a:ext cx="22245" cy="2875522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131316" y="2175103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0" y="1820564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0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-15766" y="262707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1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-31532" y="370241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2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462413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3</a:t>
            </a:r>
            <a:endParaRPr lang="en-US" b="1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31500" y="285750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31500" y="393284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31500" y="485456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422793" y="1167680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0</a:t>
            </a:r>
            <a:endParaRPr lang="en-US" b="1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31500" y="201259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12430" y="1174553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1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607469" y="1127254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2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1815985" y="1642034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928567" y="165780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7077470" y="1612522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273103" y="760991"/>
            <a:ext cx="2227490" cy="268836"/>
          </a:xfrm>
          <a:prstGeom prst="rect">
            <a:avLst/>
          </a:prstGeom>
          <a:noFill/>
          <a:ln w="349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215003" y="2374001"/>
            <a:ext cx="1036935" cy="137160"/>
          </a:xfrm>
          <a:prstGeom prst="rect">
            <a:avLst/>
          </a:prstGeom>
          <a:noFill/>
          <a:ln w="349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-1" y="706821"/>
            <a:ext cx="86813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FF00FF"/>
                </a:solidFill>
              </a:rPr>
              <a:t>contypes</a:t>
            </a:r>
            <a:r>
              <a:rPr lang="en-US" dirty="0" smtClean="0">
                <a:solidFill>
                  <a:srgbClr val="FF00FF"/>
                </a:solidFill>
              </a:rPr>
              <a:t> = </a:t>
            </a:r>
            <a:r>
              <a:rPr lang="en-US" dirty="0" err="1" smtClean="0">
                <a:solidFill>
                  <a:srgbClr val="FF00FF"/>
                </a:solidFill>
              </a:rPr>
              <a:t>tk.LabelFrame</a:t>
            </a:r>
            <a:r>
              <a:rPr lang="en-US" dirty="0" smtClean="0">
                <a:solidFill>
                  <a:srgbClr val="FF00FF"/>
                </a:solidFill>
              </a:rPr>
              <a:t>(win, text='Types of Converters (Select One, Simulate and Plot)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contypes.grid</a:t>
            </a:r>
            <a:r>
              <a:rPr lang="en-US" dirty="0" smtClean="0">
                <a:solidFill>
                  <a:srgbClr val="008000"/>
                </a:solidFill>
              </a:rPr>
              <a:t>(column=1, row=1)</a:t>
            </a:r>
            <a:endParaRPr lang="en-US" dirty="0">
              <a:solidFill>
                <a:srgbClr val="008000"/>
              </a:solidFill>
            </a:endParaRPr>
          </a:p>
        </p:txBody>
      </p:sp>
      <p:pic>
        <p:nvPicPr>
          <p:cNvPr id="3481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955" y="1782161"/>
            <a:ext cx="7757810" cy="3254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987586" y="2136698"/>
            <a:ext cx="22245" cy="2875522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895999" y="1935780"/>
            <a:ext cx="0" cy="3072400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147082" y="3458234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15550" y="4662536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051570" y="2110019"/>
            <a:ext cx="22245" cy="2875522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131316" y="2175103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0" y="1820564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0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-15766" y="262707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1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-31532" y="370241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2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462413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3</a:t>
            </a:r>
            <a:endParaRPr lang="en-US" b="1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31500" y="285750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31500" y="393284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31500" y="485456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422793" y="1167680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0</a:t>
            </a:r>
            <a:endParaRPr lang="en-US" b="1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31500" y="201259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12430" y="1174553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1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607469" y="1127254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2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1815985" y="1642034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928567" y="165780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7077470" y="1612522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496660" y="792523"/>
            <a:ext cx="4846320" cy="228600"/>
          </a:xfrm>
          <a:prstGeom prst="rect">
            <a:avLst/>
          </a:prstGeom>
          <a:noFill/>
          <a:ln w="349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106918" y="2374001"/>
            <a:ext cx="1828800" cy="137160"/>
          </a:xfrm>
          <a:prstGeom prst="rect">
            <a:avLst/>
          </a:prstGeom>
          <a:noFill/>
          <a:ln w="349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955" y="1782161"/>
            <a:ext cx="7757810" cy="3254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987586" y="2136698"/>
            <a:ext cx="22245" cy="2875522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895999" y="1935780"/>
            <a:ext cx="0" cy="3072400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147082" y="3458234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47082" y="4678301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051570" y="2110019"/>
            <a:ext cx="22245" cy="2875522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147082" y="2175103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0" y="1820564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0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-15766" y="262707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1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-31532" y="370241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2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462413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3</a:t>
            </a:r>
            <a:endParaRPr lang="en-US" b="1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31500" y="285750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31500" y="393284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31500" y="485456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422793" y="1167680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0</a:t>
            </a:r>
            <a:endParaRPr lang="en-US" b="1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31500" y="201259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12430" y="1174553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1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607469" y="1127254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2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1815985" y="1642034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928567" y="165780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7077470" y="1612522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106918" y="2374001"/>
            <a:ext cx="1828800" cy="137160"/>
          </a:xfrm>
          <a:prstGeom prst="rect">
            <a:avLst/>
          </a:prstGeom>
          <a:noFill/>
          <a:ln w="349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706821"/>
            <a:ext cx="77212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res = </a:t>
            </a:r>
            <a:r>
              <a:rPr lang="en-US" dirty="0" err="1" smtClean="0">
                <a:solidFill>
                  <a:srgbClr val="FF00FF"/>
                </a:solidFill>
              </a:rPr>
              <a:t>tk.LabelFrame</a:t>
            </a:r>
            <a:r>
              <a:rPr lang="en-US" dirty="0" smtClean="0">
                <a:solidFill>
                  <a:srgbClr val="FF00FF"/>
                </a:solidFill>
              </a:rPr>
              <a:t>(win, text='Plot Area‘)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res.grid</a:t>
            </a:r>
            <a:r>
              <a:rPr lang="en-US" dirty="0" smtClean="0">
                <a:solidFill>
                  <a:srgbClr val="008000"/>
                </a:solidFill>
              </a:rPr>
              <a:t>(column=2, row=1,  </a:t>
            </a:r>
            <a:r>
              <a:rPr lang="en-US" dirty="0" err="1" smtClean="0">
                <a:solidFill>
                  <a:srgbClr val="008000"/>
                </a:solidFill>
              </a:rPr>
              <a:t>rowspan</a:t>
            </a:r>
            <a:r>
              <a:rPr lang="en-US" dirty="0" smtClean="0">
                <a:solidFill>
                  <a:srgbClr val="008000"/>
                </a:solidFill>
              </a:rPr>
              <a:t>=3)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955" y="1782161"/>
            <a:ext cx="7757810" cy="3254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987586" y="2136698"/>
            <a:ext cx="22245" cy="2875522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895999" y="1935780"/>
            <a:ext cx="0" cy="3072400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147082" y="3458234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47082" y="4678301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051570" y="2110019"/>
            <a:ext cx="22245" cy="2875522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147082" y="2175103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0" y="1820564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0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-15766" y="262707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1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-31532" y="370241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2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462413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3</a:t>
            </a:r>
            <a:endParaRPr lang="en-US" b="1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31500" y="285750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31500" y="393284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31500" y="485456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422793" y="1167680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0</a:t>
            </a:r>
            <a:endParaRPr lang="en-US" b="1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31500" y="201259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12430" y="1174553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1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607469" y="1127254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2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1815985" y="1642034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928567" y="165780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7077470" y="1612522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653220" y="4739345"/>
            <a:ext cx="914400" cy="164592"/>
          </a:xfrm>
          <a:prstGeom prst="rect">
            <a:avLst/>
          </a:prstGeom>
          <a:noFill/>
          <a:ln w="349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64375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8000"/>
                </a:solidFill>
              </a:rPr>
              <a:t>btn</a:t>
            </a:r>
            <a:r>
              <a:rPr lang="en-US" dirty="0" smtClean="0">
                <a:solidFill>
                  <a:srgbClr val="008000"/>
                </a:solidFill>
              </a:rPr>
              <a:t> = </a:t>
            </a:r>
            <a:r>
              <a:rPr lang="en-US" dirty="0" err="1" smtClean="0">
                <a:solidFill>
                  <a:srgbClr val="008000"/>
                </a:solidFill>
              </a:rPr>
              <a:t>tk.Button</a:t>
            </a:r>
            <a:r>
              <a:rPr lang="en-US" dirty="0" smtClean="0">
                <a:solidFill>
                  <a:srgbClr val="008000"/>
                </a:solidFill>
              </a:rPr>
              <a:t>(win, text="SIMULATE", command=simulate, font = "Verdana 10 bold“)</a:t>
            </a:r>
          </a:p>
          <a:p>
            <a:r>
              <a:rPr lang="en-US" dirty="0" err="1" smtClean="0">
                <a:solidFill>
                  <a:srgbClr val="FF00FF"/>
                </a:solidFill>
              </a:rPr>
              <a:t>btn.grid</a:t>
            </a:r>
            <a:r>
              <a:rPr lang="en-US" dirty="0" smtClean="0">
                <a:solidFill>
                  <a:srgbClr val="FF00FF"/>
                </a:solidFill>
              </a:rPr>
              <a:t>(column=0, row=3)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536535" y="729459"/>
            <a:ext cx="1152150" cy="230430"/>
          </a:xfrm>
          <a:prstGeom prst="rect">
            <a:avLst/>
          </a:prstGeom>
          <a:noFill/>
          <a:ln w="3492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2" y="668417"/>
            <a:ext cx="72987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btn1 = </a:t>
            </a:r>
            <a:r>
              <a:rPr lang="en-US" dirty="0" err="1" smtClean="0"/>
              <a:t>tk.Button</a:t>
            </a:r>
            <a:r>
              <a:rPr lang="en-US" dirty="0" smtClean="0"/>
              <a:t>(win, text="PLOT", command=plt1,font = "Verdana 10 bold“)</a:t>
            </a:r>
          </a:p>
          <a:p>
            <a:r>
              <a:rPr lang="en-US" dirty="0" smtClean="0"/>
              <a:t>btn1.grid(column=1, row=3)</a:t>
            </a:r>
            <a:endParaRPr lang="en-US" dirty="0"/>
          </a:p>
        </p:txBody>
      </p:sp>
      <p:pic>
        <p:nvPicPr>
          <p:cNvPr id="3481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955" y="1782161"/>
            <a:ext cx="7757810" cy="3254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987586" y="2136698"/>
            <a:ext cx="22245" cy="2875522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895999" y="1935780"/>
            <a:ext cx="0" cy="3072400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147082" y="3458234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47082" y="4678301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051570" y="2110019"/>
            <a:ext cx="22245" cy="2875522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147082" y="2175103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0" y="1820564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0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-15766" y="262707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1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-31532" y="370241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2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462413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3</a:t>
            </a:r>
            <a:endParaRPr lang="en-US" b="1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31500" y="285750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31500" y="393284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31500" y="485456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422793" y="1167680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0</a:t>
            </a:r>
            <a:endParaRPr lang="en-US" b="1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31500" y="201259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12430" y="1174553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1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607469" y="1127254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2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1815985" y="1642034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928567" y="165780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7077470" y="1612522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587216" y="4739345"/>
            <a:ext cx="914400" cy="164592"/>
          </a:xfrm>
          <a:prstGeom prst="rect">
            <a:avLst/>
          </a:prstGeom>
          <a:noFill/>
          <a:ln w="349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615365" y="745226"/>
            <a:ext cx="731520" cy="230430"/>
          </a:xfrm>
          <a:prstGeom prst="rect">
            <a:avLst/>
          </a:prstGeom>
          <a:noFill/>
          <a:ln w="3492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6595" y="1551730"/>
            <a:ext cx="3547409" cy="1997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219436" y="1185468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C0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09072" y="1192342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C1</a:t>
            </a:r>
            <a:endParaRPr lang="en-US" sz="1400" b="1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6373836" y="1296389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8486418" y="1312156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191976" y="1628540"/>
            <a:ext cx="16159" cy="1881846"/>
          </a:xfrm>
          <a:prstGeom prst="line">
            <a:avLst/>
          </a:prstGeom>
          <a:ln w="34925">
            <a:solidFill>
              <a:srgbClr val="0066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053045" y="1666946"/>
            <a:ext cx="16159" cy="1881846"/>
          </a:xfrm>
          <a:prstGeom prst="line">
            <a:avLst/>
          </a:prstGeom>
          <a:ln w="34925">
            <a:solidFill>
              <a:srgbClr val="0066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1104" y="1736884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R0</a:t>
            </a:r>
            <a:endParaRPr lang="en-US" sz="12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291156" y="1897374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34996" y="2050996"/>
            <a:ext cx="3474720" cy="0"/>
          </a:xfrm>
          <a:prstGeom prst="line">
            <a:avLst/>
          </a:prstGeom>
          <a:ln w="34925">
            <a:solidFill>
              <a:srgbClr val="66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12357" y="2358236"/>
            <a:ext cx="3474720" cy="0"/>
          </a:xfrm>
          <a:prstGeom prst="line">
            <a:avLst/>
          </a:prstGeom>
          <a:ln w="34925">
            <a:solidFill>
              <a:srgbClr val="66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634996" y="2665476"/>
            <a:ext cx="3474720" cy="0"/>
          </a:xfrm>
          <a:prstGeom prst="line">
            <a:avLst/>
          </a:prstGeom>
          <a:ln w="34925">
            <a:solidFill>
              <a:srgbClr val="66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34996" y="2934310"/>
            <a:ext cx="3474720" cy="0"/>
          </a:xfrm>
          <a:prstGeom prst="line">
            <a:avLst/>
          </a:prstGeom>
          <a:ln w="34925">
            <a:solidFill>
              <a:srgbClr val="66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634996" y="3241550"/>
            <a:ext cx="3474720" cy="0"/>
          </a:xfrm>
          <a:prstGeom prst="line">
            <a:avLst/>
          </a:prstGeom>
          <a:ln w="34925">
            <a:solidFill>
              <a:srgbClr val="66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999299" y="2082529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R1</a:t>
            </a:r>
            <a:endParaRPr lang="en-US" sz="1200" b="1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289351" y="224302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001104" y="2380876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R2</a:t>
            </a:r>
            <a:endParaRPr lang="en-US" sz="1200" b="1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291156" y="2541367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99299" y="2899947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R4</a:t>
            </a:r>
            <a:endParaRPr lang="en-US" sz="1200" b="1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273585" y="3060438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001104" y="3196274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R5</a:t>
            </a:r>
            <a:endParaRPr lang="en-US" sz="1200" b="1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291156" y="3356766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001104" y="2658604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R3</a:t>
            </a:r>
            <a:endParaRPr lang="en-US" sz="1200" b="1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291156" y="2819096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0" y="78363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/>
              <a:t>a_input</a:t>
            </a:r>
            <a:r>
              <a:rPr lang="en-US" sz="1600" dirty="0" smtClean="0"/>
              <a:t> = </a:t>
            </a:r>
            <a:r>
              <a:rPr lang="en-US" sz="1600" dirty="0" err="1" smtClean="0"/>
              <a:t>tk.Label</a:t>
            </a:r>
            <a:r>
              <a:rPr lang="en-US" sz="1600" dirty="0" smtClean="0"/>
              <a:t>(mighty, text="RMS Value of Sine </a:t>
            </a:r>
            <a:r>
              <a:rPr lang="en-US" sz="1600" dirty="0" err="1" smtClean="0"/>
              <a:t>Wave",font</a:t>
            </a:r>
            <a:r>
              <a:rPr lang="en-US" sz="1600" dirty="0" smtClean="0"/>
              <a:t> = "Verdana 10 </a:t>
            </a:r>
            <a:r>
              <a:rPr lang="en-US" sz="1600" dirty="0" err="1" smtClean="0"/>
              <a:t>bold",fg</a:t>
            </a:r>
            <a:r>
              <a:rPr lang="en-US" sz="1600" dirty="0" smtClean="0"/>
              <a:t> = "red“)</a:t>
            </a:r>
          </a:p>
          <a:p>
            <a:r>
              <a:rPr lang="en-US" sz="1600" dirty="0" err="1" smtClean="0"/>
              <a:t>a_input.grid</a:t>
            </a:r>
            <a:r>
              <a:rPr lang="en-US" sz="1600" dirty="0" smtClean="0"/>
              <a:t>(column=0, row=0, sticky=</a:t>
            </a:r>
            <a:r>
              <a:rPr lang="en-US" sz="1600" dirty="0" err="1" smtClean="0"/>
              <a:t>tk.W</a:t>
            </a:r>
            <a:r>
              <a:rPr lang="en-US" sz="1600" dirty="0" smtClean="0"/>
              <a:t>)</a:t>
            </a:r>
          </a:p>
          <a:p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0" y="159013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 err="1" smtClean="0"/>
              <a:t>peamp</a:t>
            </a:r>
            <a:r>
              <a:rPr lang="en-US" sz="1600" dirty="0" smtClean="0"/>
              <a:t> = </a:t>
            </a:r>
            <a:r>
              <a:rPr lang="en-US" sz="1600" dirty="0" err="1" smtClean="0"/>
              <a:t>tk.Entry</a:t>
            </a:r>
            <a:r>
              <a:rPr lang="en-US" sz="1600" dirty="0" smtClean="0"/>
              <a:t>(</a:t>
            </a:r>
            <a:r>
              <a:rPr lang="en-US" sz="1600" dirty="0" err="1" smtClean="0"/>
              <a:t>mighty,width</a:t>
            </a:r>
            <a:r>
              <a:rPr lang="en-US" sz="1600" dirty="0" smtClean="0"/>
              <a:t>=10)</a:t>
            </a:r>
          </a:p>
          <a:p>
            <a:r>
              <a:rPr lang="en-US" sz="1600" dirty="0" err="1" smtClean="0"/>
              <a:t>peamp.insert</a:t>
            </a:r>
            <a:r>
              <a:rPr lang="en-US" sz="1600" dirty="0" smtClean="0"/>
              <a:t>(0,"230“)</a:t>
            </a:r>
          </a:p>
          <a:p>
            <a:r>
              <a:rPr lang="en-US" sz="1600" dirty="0" err="1" smtClean="0"/>
              <a:t>peamp.grid</a:t>
            </a:r>
            <a:r>
              <a:rPr lang="en-US" sz="1600" dirty="0" smtClean="0"/>
              <a:t>(column=1, row=0)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4" y="3471980"/>
            <a:ext cx="93342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/>
              <a:t>a_supply</a:t>
            </a:r>
            <a:r>
              <a:rPr lang="en-US" sz="1600" dirty="0" smtClean="0"/>
              <a:t> = </a:t>
            </a:r>
            <a:r>
              <a:rPr lang="en-US" sz="1600" dirty="0" err="1" smtClean="0"/>
              <a:t>tk.Label</a:t>
            </a:r>
            <a:r>
              <a:rPr lang="en-US" sz="1600" dirty="0" smtClean="0"/>
              <a:t>(mighty, text="Supply Frequency in </a:t>
            </a:r>
            <a:r>
              <a:rPr lang="en-US" sz="1600" dirty="0" err="1" smtClean="0"/>
              <a:t>Hz",font</a:t>
            </a:r>
            <a:r>
              <a:rPr lang="en-US" sz="1600" dirty="0" smtClean="0"/>
              <a:t> = "Verdana 10 </a:t>
            </a:r>
            <a:r>
              <a:rPr lang="en-US" sz="1600" dirty="0" err="1" smtClean="0"/>
              <a:t>bold",fg</a:t>
            </a:r>
            <a:r>
              <a:rPr lang="en-US" sz="1600" dirty="0" smtClean="0"/>
              <a:t> = "</a:t>
            </a:r>
            <a:r>
              <a:rPr lang="en-US" sz="1600" dirty="0" err="1" smtClean="0"/>
              <a:t>red",justify</a:t>
            </a:r>
            <a:r>
              <a:rPr lang="en-US" sz="1600" dirty="0" smtClean="0"/>
              <a:t>=</a:t>
            </a:r>
            <a:r>
              <a:rPr lang="en-US" sz="1600" dirty="0" err="1" smtClean="0"/>
              <a:t>tk.LEFT</a:t>
            </a:r>
            <a:r>
              <a:rPr lang="en-US" sz="1600" dirty="0" smtClean="0"/>
              <a:t>)</a:t>
            </a:r>
          </a:p>
          <a:p>
            <a:r>
              <a:rPr lang="en-US" sz="1600" dirty="0" err="1" smtClean="0"/>
              <a:t>a_supply.grid</a:t>
            </a:r>
            <a:r>
              <a:rPr lang="en-US" sz="1600" dirty="0" smtClean="0"/>
              <a:t>(column=0, row=1, sticky=</a:t>
            </a:r>
            <a:r>
              <a:rPr lang="en-US" sz="1600" dirty="0" err="1" smtClean="0"/>
              <a:t>tk.W</a:t>
            </a:r>
            <a:r>
              <a:rPr lang="en-US" sz="1600" dirty="0" smtClean="0"/>
              <a:t>)</a:t>
            </a:r>
          </a:p>
          <a:p>
            <a:endParaRPr lang="en-US" sz="1600" dirty="0" smtClean="0"/>
          </a:p>
          <a:p>
            <a:r>
              <a:rPr lang="en-US" sz="1600" dirty="0" smtClean="0"/>
              <a:t>freq = </a:t>
            </a:r>
            <a:r>
              <a:rPr lang="en-US" sz="1600" dirty="0" err="1" smtClean="0"/>
              <a:t>tk.Entry</a:t>
            </a:r>
            <a:r>
              <a:rPr lang="en-US" sz="1600" dirty="0" smtClean="0"/>
              <a:t>(</a:t>
            </a:r>
            <a:r>
              <a:rPr lang="en-US" sz="1600" dirty="0" err="1" smtClean="0"/>
              <a:t>mighty,width</a:t>
            </a:r>
            <a:r>
              <a:rPr lang="en-US" sz="1600" dirty="0" smtClean="0"/>
              <a:t>=10)</a:t>
            </a:r>
          </a:p>
          <a:p>
            <a:r>
              <a:rPr lang="en-US" sz="1600" dirty="0" err="1" smtClean="0"/>
              <a:t>freq.insert</a:t>
            </a:r>
            <a:r>
              <a:rPr lang="en-US" sz="1600" dirty="0" smtClean="0"/>
              <a:t>(0,"50")</a:t>
            </a:r>
          </a:p>
          <a:p>
            <a:r>
              <a:rPr lang="en-US" sz="1600" dirty="0" err="1" smtClean="0"/>
              <a:t>freq.grid</a:t>
            </a:r>
            <a:r>
              <a:rPr lang="en-US" sz="1600" dirty="0" smtClean="0"/>
              <a:t>(column=1, row=1)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6595" y="1551730"/>
            <a:ext cx="3547409" cy="1997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219436" y="1185468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C0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09072" y="1192342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C1</a:t>
            </a:r>
            <a:endParaRPr lang="en-US" sz="1400" b="1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6373836" y="1296389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8486418" y="1312156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191976" y="1628540"/>
            <a:ext cx="16159" cy="1881846"/>
          </a:xfrm>
          <a:prstGeom prst="line">
            <a:avLst/>
          </a:prstGeom>
          <a:ln w="34925">
            <a:solidFill>
              <a:srgbClr val="0066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053045" y="1666946"/>
            <a:ext cx="16159" cy="1881846"/>
          </a:xfrm>
          <a:prstGeom prst="line">
            <a:avLst/>
          </a:prstGeom>
          <a:ln w="34925">
            <a:solidFill>
              <a:srgbClr val="0066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1104" y="1736884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R0</a:t>
            </a:r>
            <a:endParaRPr lang="en-US" sz="12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291156" y="1897374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34996" y="2050996"/>
            <a:ext cx="3474720" cy="0"/>
          </a:xfrm>
          <a:prstGeom prst="line">
            <a:avLst/>
          </a:prstGeom>
          <a:ln w="34925">
            <a:solidFill>
              <a:srgbClr val="66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12357" y="2358236"/>
            <a:ext cx="3474720" cy="0"/>
          </a:xfrm>
          <a:prstGeom prst="line">
            <a:avLst/>
          </a:prstGeom>
          <a:ln w="34925">
            <a:solidFill>
              <a:srgbClr val="66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634996" y="2665476"/>
            <a:ext cx="3474720" cy="0"/>
          </a:xfrm>
          <a:prstGeom prst="line">
            <a:avLst/>
          </a:prstGeom>
          <a:ln w="34925">
            <a:solidFill>
              <a:srgbClr val="66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34996" y="2934310"/>
            <a:ext cx="3474720" cy="0"/>
          </a:xfrm>
          <a:prstGeom prst="line">
            <a:avLst/>
          </a:prstGeom>
          <a:ln w="34925">
            <a:solidFill>
              <a:srgbClr val="66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634996" y="3241550"/>
            <a:ext cx="3474720" cy="0"/>
          </a:xfrm>
          <a:prstGeom prst="line">
            <a:avLst/>
          </a:prstGeom>
          <a:ln w="34925">
            <a:solidFill>
              <a:srgbClr val="66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999299" y="2082529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R1</a:t>
            </a:r>
            <a:endParaRPr lang="en-US" sz="1200" b="1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289351" y="224302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001104" y="2380876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R2</a:t>
            </a:r>
            <a:endParaRPr lang="en-US" sz="1200" b="1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291156" y="2541367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99299" y="2899947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R4</a:t>
            </a:r>
            <a:endParaRPr lang="en-US" sz="1200" b="1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273585" y="3060438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001104" y="3196274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R5</a:t>
            </a:r>
            <a:endParaRPr lang="en-US" sz="1200" b="1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291156" y="3356766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001104" y="2658604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R3</a:t>
            </a:r>
            <a:endParaRPr lang="en-US" sz="1200" b="1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291156" y="2819096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0" y="68580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err="1" smtClean="0"/>
              <a:t>a_time</a:t>
            </a:r>
            <a:r>
              <a:rPr lang="en-IN" dirty="0" smtClean="0"/>
              <a:t> = </a:t>
            </a:r>
            <a:r>
              <a:rPr lang="en-IN" dirty="0" err="1" smtClean="0"/>
              <a:t>tk.Label</a:t>
            </a:r>
            <a:r>
              <a:rPr lang="en-IN" dirty="0" smtClean="0"/>
              <a:t>(mighty, text="Simulation Time in </a:t>
            </a:r>
            <a:r>
              <a:rPr lang="en-IN" dirty="0" err="1" smtClean="0"/>
              <a:t>secs",font</a:t>
            </a:r>
            <a:r>
              <a:rPr lang="en-IN" dirty="0" smtClean="0"/>
              <a:t> = "Verdana 10 </a:t>
            </a:r>
            <a:r>
              <a:rPr lang="en-IN" dirty="0" err="1" smtClean="0"/>
              <a:t>bold",fg</a:t>
            </a:r>
            <a:r>
              <a:rPr lang="en-IN" dirty="0" smtClean="0"/>
              <a:t> = "red“)</a:t>
            </a:r>
          </a:p>
          <a:p>
            <a:r>
              <a:rPr lang="en-IN" dirty="0" err="1" smtClean="0"/>
              <a:t>a_time.grid</a:t>
            </a:r>
            <a:r>
              <a:rPr lang="en-IN" dirty="0" smtClean="0"/>
              <a:t>(column=0, row=2, sticky=</a:t>
            </a:r>
            <a:r>
              <a:rPr lang="en-IN" dirty="0" err="1" smtClean="0"/>
              <a:t>tk.W</a:t>
            </a:r>
            <a:r>
              <a:rPr lang="en-IN" dirty="0" smtClean="0"/>
              <a:t>)</a:t>
            </a:r>
          </a:p>
          <a:p>
            <a:endParaRPr lang="en-IN" dirty="0" smtClean="0"/>
          </a:p>
          <a:p>
            <a:r>
              <a:rPr lang="en-IN" dirty="0" err="1" smtClean="0"/>
              <a:t>simtime</a:t>
            </a:r>
            <a:r>
              <a:rPr lang="en-IN" dirty="0" smtClean="0"/>
              <a:t> = </a:t>
            </a:r>
            <a:r>
              <a:rPr lang="en-IN" dirty="0" err="1" smtClean="0"/>
              <a:t>tk.Entry</a:t>
            </a:r>
            <a:r>
              <a:rPr lang="en-IN" dirty="0" smtClean="0"/>
              <a:t>(</a:t>
            </a:r>
            <a:r>
              <a:rPr lang="en-IN" dirty="0" err="1" smtClean="0"/>
              <a:t>mighty,width</a:t>
            </a:r>
            <a:r>
              <a:rPr lang="en-IN" dirty="0" smtClean="0"/>
              <a:t>=10)</a:t>
            </a:r>
          </a:p>
          <a:p>
            <a:r>
              <a:rPr lang="en-IN" dirty="0" err="1" smtClean="0"/>
              <a:t>simtime.insert</a:t>
            </a:r>
            <a:r>
              <a:rPr lang="en-IN" dirty="0" smtClean="0"/>
              <a:t>(0,"0.06“)</a:t>
            </a:r>
          </a:p>
          <a:p>
            <a:r>
              <a:rPr lang="en-IN" dirty="0" err="1" smtClean="0"/>
              <a:t>simtime.grid</a:t>
            </a:r>
            <a:r>
              <a:rPr lang="en-IN" dirty="0" smtClean="0"/>
              <a:t>(column=1, row=2)</a:t>
            </a:r>
            <a:endParaRPr lang="en-IN" dirty="0"/>
          </a:p>
        </p:txBody>
      </p:sp>
      <p:sp>
        <p:nvSpPr>
          <p:cNvPr id="31" name="Rectangle 30"/>
          <p:cNvSpPr/>
          <p:nvPr/>
        </p:nvSpPr>
        <p:spPr>
          <a:xfrm>
            <a:off x="0" y="34671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dirty="0" err="1" smtClean="0"/>
              <a:t>a_freq</a:t>
            </a:r>
            <a:r>
              <a:rPr lang="en-IN" sz="1600" dirty="0" smtClean="0"/>
              <a:t> = </a:t>
            </a:r>
            <a:r>
              <a:rPr lang="en-IN" sz="1600" dirty="0" err="1" smtClean="0"/>
              <a:t>tk.Label</a:t>
            </a:r>
            <a:r>
              <a:rPr lang="en-IN" sz="1600" dirty="0" smtClean="0"/>
              <a:t>(mighty, text="Switching Frequency in </a:t>
            </a:r>
            <a:r>
              <a:rPr lang="en-IN" sz="1600" dirty="0" err="1" smtClean="0"/>
              <a:t>Hz",font</a:t>
            </a:r>
            <a:r>
              <a:rPr lang="en-IN" sz="1600" dirty="0" smtClean="0"/>
              <a:t> = "Verdana 10 </a:t>
            </a:r>
            <a:r>
              <a:rPr lang="en-IN" sz="1600" dirty="0" err="1" smtClean="0"/>
              <a:t>bold",fg</a:t>
            </a:r>
            <a:r>
              <a:rPr lang="en-IN" sz="1600" dirty="0" smtClean="0"/>
              <a:t> = "magenta“)</a:t>
            </a:r>
          </a:p>
          <a:p>
            <a:r>
              <a:rPr lang="en-IN" sz="1600" dirty="0" err="1" smtClean="0"/>
              <a:t>a_freq</a:t>
            </a:r>
            <a:r>
              <a:rPr lang="en-IN" sz="1600" dirty="0" smtClean="0"/>
              <a:t> .grid(column=0, row=3, sticky=</a:t>
            </a:r>
            <a:r>
              <a:rPr lang="en-IN" sz="1600" dirty="0" err="1" smtClean="0"/>
              <a:t>tk.W</a:t>
            </a:r>
            <a:r>
              <a:rPr lang="en-IN" sz="1600" dirty="0" smtClean="0"/>
              <a:t>)</a:t>
            </a:r>
          </a:p>
          <a:p>
            <a:endParaRPr lang="en-IN" sz="1600" dirty="0" smtClean="0"/>
          </a:p>
          <a:p>
            <a:r>
              <a:rPr lang="en-IN" sz="1600" dirty="0" err="1" smtClean="0"/>
              <a:t>sf</a:t>
            </a:r>
            <a:r>
              <a:rPr lang="en-IN" sz="1600" dirty="0" smtClean="0"/>
              <a:t> = </a:t>
            </a:r>
            <a:r>
              <a:rPr lang="en-IN" sz="1600" dirty="0" err="1" smtClean="0"/>
              <a:t>tk.Entry</a:t>
            </a:r>
            <a:r>
              <a:rPr lang="en-IN" sz="1600" dirty="0" smtClean="0"/>
              <a:t>(</a:t>
            </a:r>
            <a:r>
              <a:rPr lang="en-IN" sz="1600" dirty="0" err="1" smtClean="0"/>
              <a:t>mighty,width</a:t>
            </a:r>
            <a:r>
              <a:rPr lang="en-IN" sz="1600" dirty="0" smtClean="0"/>
              <a:t>=10)</a:t>
            </a:r>
          </a:p>
          <a:p>
            <a:r>
              <a:rPr lang="en-IN" sz="1600" dirty="0" err="1" smtClean="0"/>
              <a:t>sf.insert</a:t>
            </a:r>
            <a:r>
              <a:rPr lang="en-IN" sz="1600" dirty="0" smtClean="0"/>
              <a:t>(0,"1000“)</a:t>
            </a:r>
          </a:p>
          <a:p>
            <a:r>
              <a:rPr lang="en-IN" sz="1600" dirty="0" err="1" smtClean="0"/>
              <a:t>sf.grid</a:t>
            </a:r>
            <a:r>
              <a:rPr lang="en-IN" sz="1600" dirty="0" smtClean="0"/>
              <a:t>(column=1, row=3)</a:t>
            </a:r>
            <a:endParaRPr lang="en-IN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6595" y="1551730"/>
            <a:ext cx="3547409" cy="1997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219436" y="1185468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C0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09072" y="1192342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C1</a:t>
            </a:r>
            <a:endParaRPr lang="en-US" sz="1400" b="1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6373836" y="1296389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8486418" y="1312156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191976" y="1628540"/>
            <a:ext cx="16159" cy="1881846"/>
          </a:xfrm>
          <a:prstGeom prst="line">
            <a:avLst/>
          </a:prstGeom>
          <a:ln w="34925">
            <a:solidFill>
              <a:srgbClr val="0066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053045" y="1666946"/>
            <a:ext cx="16159" cy="1881846"/>
          </a:xfrm>
          <a:prstGeom prst="line">
            <a:avLst/>
          </a:prstGeom>
          <a:ln w="34925">
            <a:solidFill>
              <a:srgbClr val="0066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1104" y="1736884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R0</a:t>
            </a:r>
            <a:endParaRPr lang="en-US" sz="12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291156" y="1897374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34996" y="2050996"/>
            <a:ext cx="3474720" cy="0"/>
          </a:xfrm>
          <a:prstGeom prst="line">
            <a:avLst/>
          </a:prstGeom>
          <a:ln w="34925">
            <a:solidFill>
              <a:srgbClr val="66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12357" y="2358236"/>
            <a:ext cx="3474720" cy="0"/>
          </a:xfrm>
          <a:prstGeom prst="line">
            <a:avLst/>
          </a:prstGeom>
          <a:ln w="34925">
            <a:solidFill>
              <a:srgbClr val="66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634996" y="2665476"/>
            <a:ext cx="3474720" cy="0"/>
          </a:xfrm>
          <a:prstGeom prst="line">
            <a:avLst/>
          </a:prstGeom>
          <a:ln w="34925">
            <a:solidFill>
              <a:srgbClr val="66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34996" y="2934310"/>
            <a:ext cx="3474720" cy="0"/>
          </a:xfrm>
          <a:prstGeom prst="line">
            <a:avLst/>
          </a:prstGeom>
          <a:ln w="34925">
            <a:solidFill>
              <a:srgbClr val="66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634996" y="3241550"/>
            <a:ext cx="3474720" cy="0"/>
          </a:xfrm>
          <a:prstGeom prst="line">
            <a:avLst/>
          </a:prstGeom>
          <a:ln w="34925">
            <a:solidFill>
              <a:srgbClr val="6600C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999299" y="2082529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R1</a:t>
            </a:r>
            <a:endParaRPr lang="en-US" sz="1200" b="1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289351" y="224302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001104" y="2380876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R2</a:t>
            </a:r>
            <a:endParaRPr lang="en-US" sz="1200" b="1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291156" y="2541367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99299" y="2899947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R4</a:t>
            </a:r>
            <a:endParaRPr lang="en-US" sz="1200" b="1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273585" y="3060438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001104" y="3196274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R5</a:t>
            </a:r>
            <a:endParaRPr lang="en-US" sz="1200" b="1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291156" y="3356766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001104" y="2658604"/>
            <a:ext cx="349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R3</a:t>
            </a:r>
            <a:endParaRPr lang="en-US" sz="1200" b="1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291156" y="2819096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0" y="7239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dirty="0" err="1" smtClean="0"/>
              <a:t>a_mi</a:t>
            </a:r>
            <a:r>
              <a:rPr lang="en-IN" sz="1600" dirty="0" smtClean="0"/>
              <a:t> = </a:t>
            </a:r>
            <a:r>
              <a:rPr lang="en-IN" sz="1600" dirty="0" err="1" smtClean="0"/>
              <a:t>tk.Label</a:t>
            </a:r>
            <a:r>
              <a:rPr lang="en-IN" sz="1600" dirty="0" smtClean="0"/>
              <a:t>(mighty, text="Modulation </a:t>
            </a:r>
            <a:r>
              <a:rPr lang="en-IN" sz="1600" dirty="0" err="1" smtClean="0"/>
              <a:t>Index",font</a:t>
            </a:r>
            <a:r>
              <a:rPr lang="en-IN" sz="1600" dirty="0" smtClean="0"/>
              <a:t> = "Verdana 10 </a:t>
            </a:r>
            <a:r>
              <a:rPr lang="en-IN" sz="1600" dirty="0" err="1" smtClean="0"/>
              <a:t>bold",fg</a:t>
            </a:r>
            <a:r>
              <a:rPr lang="en-IN" sz="1600" dirty="0" smtClean="0"/>
              <a:t> = "</a:t>
            </a:r>
            <a:r>
              <a:rPr lang="en-IN" sz="1600" dirty="0" err="1" smtClean="0"/>
              <a:t>magenta",justify</a:t>
            </a:r>
            <a:r>
              <a:rPr lang="en-IN" sz="1600" dirty="0" smtClean="0"/>
              <a:t>=</a:t>
            </a:r>
            <a:r>
              <a:rPr lang="en-IN" sz="1600" dirty="0" err="1" smtClean="0"/>
              <a:t>tk.LEFT</a:t>
            </a:r>
            <a:r>
              <a:rPr lang="en-IN" sz="1600" dirty="0" smtClean="0"/>
              <a:t>)</a:t>
            </a:r>
          </a:p>
          <a:p>
            <a:r>
              <a:rPr lang="en-IN" sz="1600" dirty="0" err="1" smtClean="0"/>
              <a:t>a_mi.grid</a:t>
            </a:r>
            <a:r>
              <a:rPr lang="en-IN" sz="1600" dirty="0" smtClean="0"/>
              <a:t>(column=0, row=4, sticky=</a:t>
            </a:r>
            <a:r>
              <a:rPr lang="en-IN" sz="1600" dirty="0" err="1" smtClean="0"/>
              <a:t>tk.W</a:t>
            </a:r>
            <a:r>
              <a:rPr lang="en-IN" sz="1600" dirty="0" smtClean="0"/>
              <a:t>)</a:t>
            </a:r>
          </a:p>
          <a:p>
            <a:endParaRPr lang="en-IN" sz="1600" dirty="0" smtClean="0"/>
          </a:p>
          <a:p>
            <a:r>
              <a:rPr lang="en-IN" sz="1600" dirty="0" smtClean="0"/>
              <a:t>m = </a:t>
            </a:r>
            <a:r>
              <a:rPr lang="en-IN" sz="1600" dirty="0" err="1" smtClean="0"/>
              <a:t>tk.Entry</a:t>
            </a:r>
            <a:r>
              <a:rPr lang="en-IN" sz="1600" dirty="0" smtClean="0"/>
              <a:t>(</a:t>
            </a:r>
            <a:r>
              <a:rPr lang="en-IN" sz="1600" dirty="0" err="1" smtClean="0"/>
              <a:t>mighty,width</a:t>
            </a:r>
            <a:r>
              <a:rPr lang="en-IN" sz="1600" dirty="0" smtClean="0"/>
              <a:t>=10)</a:t>
            </a:r>
          </a:p>
          <a:p>
            <a:r>
              <a:rPr lang="en-IN" sz="1600" dirty="0" err="1" smtClean="0"/>
              <a:t>m.insert</a:t>
            </a:r>
            <a:r>
              <a:rPr lang="en-IN" sz="1600" dirty="0" smtClean="0"/>
              <a:t>(0,"0.8")</a:t>
            </a:r>
          </a:p>
          <a:p>
            <a:r>
              <a:rPr lang="en-IN" sz="1600" dirty="0" err="1" smtClean="0"/>
              <a:t>m.grid</a:t>
            </a:r>
            <a:r>
              <a:rPr lang="en-IN" sz="1600" dirty="0" smtClean="0"/>
              <a:t>(column=1, row=4)</a:t>
            </a:r>
            <a:endParaRPr lang="en-IN" sz="1600" dirty="0"/>
          </a:p>
        </p:txBody>
      </p:sp>
      <p:sp>
        <p:nvSpPr>
          <p:cNvPr id="35" name="Rectangle 34"/>
          <p:cNvSpPr/>
          <p:nvPr/>
        </p:nvSpPr>
        <p:spPr>
          <a:xfrm>
            <a:off x="0" y="35433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dirty="0" err="1" smtClean="0"/>
              <a:t>a_fire</a:t>
            </a:r>
            <a:r>
              <a:rPr lang="en-IN" sz="1600" dirty="0" smtClean="0"/>
              <a:t> = </a:t>
            </a:r>
            <a:r>
              <a:rPr lang="en-IN" sz="1600" dirty="0" err="1" smtClean="0"/>
              <a:t>tk.Label</a:t>
            </a:r>
            <a:r>
              <a:rPr lang="en-IN" sz="1600" dirty="0" smtClean="0"/>
              <a:t>(mighty, text="Firing Angle in </a:t>
            </a:r>
            <a:r>
              <a:rPr lang="en-IN" sz="1600" dirty="0" err="1" smtClean="0"/>
              <a:t>Degrees",font</a:t>
            </a:r>
            <a:r>
              <a:rPr lang="en-IN" sz="1600" dirty="0" smtClean="0"/>
              <a:t> = "Verdana 10 </a:t>
            </a:r>
            <a:r>
              <a:rPr lang="en-IN" sz="1600" dirty="0" err="1" smtClean="0"/>
              <a:t>bold",fg</a:t>
            </a:r>
            <a:r>
              <a:rPr lang="en-IN" sz="1600" dirty="0" smtClean="0"/>
              <a:t> = "magenta“)</a:t>
            </a:r>
          </a:p>
          <a:p>
            <a:r>
              <a:rPr lang="en-IN" sz="1600" dirty="0" err="1" smtClean="0"/>
              <a:t>a_fire.grid</a:t>
            </a:r>
            <a:r>
              <a:rPr lang="en-IN" sz="1600" dirty="0" smtClean="0"/>
              <a:t>(column=0, row=5, sticky=</a:t>
            </a:r>
            <a:r>
              <a:rPr lang="en-IN" sz="1600" dirty="0" err="1" smtClean="0"/>
              <a:t>tk.W</a:t>
            </a:r>
            <a:r>
              <a:rPr lang="en-IN" sz="1600" dirty="0" smtClean="0"/>
              <a:t>)</a:t>
            </a:r>
          </a:p>
          <a:p>
            <a:endParaRPr lang="en-IN" sz="1600" dirty="0" smtClean="0"/>
          </a:p>
          <a:p>
            <a:r>
              <a:rPr lang="en-IN" sz="1600" dirty="0" smtClean="0"/>
              <a:t>alpha = </a:t>
            </a:r>
            <a:r>
              <a:rPr lang="en-IN" sz="1600" dirty="0" err="1" smtClean="0"/>
              <a:t>tk.Entry</a:t>
            </a:r>
            <a:r>
              <a:rPr lang="en-IN" sz="1600" dirty="0" smtClean="0"/>
              <a:t>(</a:t>
            </a:r>
            <a:r>
              <a:rPr lang="en-IN" sz="1600" dirty="0" err="1" smtClean="0"/>
              <a:t>mighty,width</a:t>
            </a:r>
            <a:r>
              <a:rPr lang="en-IN" sz="1600" dirty="0" smtClean="0"/>
              <a:t>=10)</a:t>
            </a:r>
          </a:p>
          <a:p>
            <a:r>
              <a:rPr lang="en-IN" sz="1600" dirty="0" err="1" smtClean="0"/>
              <a:t>alpha.insert</a:t>
            </a:r>
            <a:r>
              <a:rPr lang="en-IN" sz="1600" dirty="0" smtClean="0"/>
              <a:t>(0,"45“)</a:t>
            </a:r>
          </a:p>
          <a:p>
            <a:r>
              <a:rPr lang="en-IN" sz="1600" dirty="0" err="1" smtClean="0"/>
              <a:t>alpha.grid</a:t>
            </a:r>
            <a:r>
              <a:rPr lang="en-IN" sz="1600" dirty="0" smtClean="0"/>
              <a:t>(column=1, row=5)</a:t>
            </a:r>
            <a:endParaRPr lang="en-IN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85800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600" dirty="0" smtClean="0"/>
              <a:t>selected = </a:t>
            </a:r>
            <a:r>
              <a:rPr lang="en-IN" sz="1600" dirty="0" err="1" smtClean="0"/>
              <a:t>tk.IntVar</a:t>
            </a:r>
            <a:r>
              <a:rPr lang="en-IN" sz="1600" dirty="0" smtClean="0"/>
              <a:t>()</a:t>
            </a:r>
          </a:p>
          <a:p>
            <a:r>
              <a:rPr lang="en-IN" sz="1600" dirty="0" smtClean="0">
                <a:solidFill>
                  <a:srgbClr val="6600CC"/>
                </a:solidFill>
              </a:rPr>
              <a:t>rad1 = </a:t>
            </a:r>
            <a:r>
              <a:rPr lang="en-IN" sz="1600" dirty="0" err="1" smtClean="0">
                <a:solidFill>
                  <a:srgbClr val="6600CC"/>
                </a:solidFill>
              </a:rPr>
              <a:t>tk.Radiobutton</a:t>
            </a:r>
            <a:r>
              <a:rPr lang="en-IN" sz="1600" dirty="0" smtClean="0">
                <a:solidFill>
                  <a:srgbClr val="6600CC"/>
                </a:solidFill>
              </a:rPr>
              <a:t>(</a:t>
            </a:r>
            <a:r>
              <a:rPr lang="en-IN" sz="1600" dirty="0" err="1" smtClean="0">
                <a:solidFill>
                  <a:srgbClr val="6600CC"/>
                </a:solidFill>
              </a:rPr>
              <a:t>contypes,text</a:t>
            </a:r>
            <a:r>
              <a:rPr lang="en-IN" sz="1600" dirty="0" smtClean="0">
                <a:solidFill>
                  <a:srgbClr val="6600CC"/>
                </a:solidFill>
              </a:rPr>
              <a:t>='Half Wave Controlled Rectifier', value=1, variable=selected,</a:t>
            </a:r>
          </a:p>
          <a:p>
            <a:r>
              <a:rPr lang="en-IN" sz="1600" dirty="0" smtClean="0">
                <a:solidFill>
                  <a:srgbClr val="6600CC"/>
                </a:solidFill>
              </a:rPr>
              <a:t>                                                                                                           font = "Verdana 10 </a:t>
            </a:r>
            <a:r>
              <a:rPr lang="en-IN" sz="1600" dirty="0" err="1" smtClean="0">
                <a:solidFill>
                  <a:srgbClr val="6600CC"/>
                </a:solidFill>
              </a:rPr>
              <a:t>bold",fg</a:t>
            </a:r>
            <a:r>
              <a:rPr lang="en-IN" sz="1600" dirty="0" smtClean="0">
                <a:solidFill>
                  <a:srgbClr val="6600CC"/>
                </a:solidFill>
              </a:rPr>
              <a:t> = "blue",)</a:t>
            </a:r>
          </a:p>
          <a:p>
            <a:r>
              <a:rPr lang="en-IN" sz="1600" dirty="0" smtClean="0">
                <a:solidFill>
                  <a:srgbClr val="006600"/>
                </a:solidFill>
              </a:rPr>
              <a:t>rad2 = </a:t>
            </a:r>
            <a:r>
              <a:rPr lang="en-IN" sz="1600" dirty="0" err="1" smtClean="0">
                <a:solidFill>
                  <a:srgbClr val="006600"/>
                </a:solidFill>
              </a:rPr>
              <a:t>tk.Radiobutton</a:t>
            </a:r>
            <a:r>
              <a:rPr lang="en-IN" sz="1600" dirty="0" smtClean="0">
                <a:solidFill>
                  <a:srgbClr val="006600"/>
                </a:solidFill>
              </a:rPr>
              <a:t>(</a:t>
            </a:r>
            <a:r>
              <a:rPr lang="en-IN" sz="1600" dirty="0" err="1" smtClean="0">
                <a:solidFill>
                  <a:srgbClr val="006600"/>
                </a:solidFill>
              </a:rPr>
              <a:t>contypes,text</a:t>
            </a:r>
            <a:r>
              <a:rPr lang="en-IN" sz="1600" dirty="0" smtClean="0">
                <a:solidFill>
                  <a:srgbClr val="006600"/>
                </a:solidFill>
              </a:rPr>
              <a:t>='Full Wave Controlled Rectifier', value=2, variable=selected,</a:t>
            </a:r>
          </a:p>
          <a:p>
            <a:r>
              <a:rPr lang="en-IN" sz="1600" dirty="0" smtClean="0">
                <a:solidFill>
                  <a:srgbClr val="006600"/>
                </a:solidFill>
              </a:rPr>
              <a:t>                                                                                                           font = "Verdana 10 </a:t>
            </a:r>
            <a:r>
              <a:rPr lang="en-IN" sz="1600" dirty="0" err="1" smtClean="0">
                <a:solidFill>
                  <a:srgbClr val="006600"/>
                </a:solidFill>
              </a:rPr>
              <a:t>bold",fg</a:t>
            </a:r>
            <a:r>
              <a:rPr lang="en-IN" sz="1600" dirty="0" smtClean="0">
                <a:solidFill>
                  <a:srgbClr val="006600"/>
                </a:solidFill>
              </a:rPr>
              <a:t> = "blue“)</a:t>
            </a:r>
          </a:p>
          <a:p>
            <a:r>
              <a:rPr lang="en-IN" sz="1600" dirty="0" smtClean="0">
                <a:solidFill>
                  <a:srgbClr val="CC3300"/>
                </a:solidFill>
              </a:rPr>
              <a:t>rad3 = </a:t>
            </a:r>
            <a:r>
              <a:rPr lang="en-IN" sz="1600" dirty="0" err="1" smtClean="0">
                <a:solidFill>
                  <a:srgbClr val="CC3300"/>
                </a:solidFill>
              </a:rPr>
              <a:t>tk.Radiobutton</a:t>
            </a:r>
            <a:r>
              <a:rPr lang="en-IN" sz="1600" dirty="0" smtClean="0">
                <a:solidFill>
                  <a:srgbClr val="CC3300"/>
                </a:solidFill>
              </a:rPr>
              <a:t>(</a:t>
            </a:r>
            <a:r>
              <a:rPr lang="en-IN" sz="1600" dirty="0" err="1" smtClean="0">
                <a:solidFill>
                  <a:srgbClr val="CC3300"/>
                </a:solidFill>
              </a:rPr>
              <a:t>contypes,text</a:t>
            </a:r>
            <a:r>
              <a:rPr lang="en-IN" sz="1600" dirty="0" smtClean="0">
                <a:solidFill>
                  <a:srgbClr val="CC3300"/>
                </a:solidFill>
              </a:rPr>
              <a:t>='Sin PWM Single Phase Inverter', value=3, variable=selected,</a:t>
            </a:r>
          </a:p>
          <a:p>
            <a:r>
              <a:rPr lang="en-IN" sz="1600" dirty="0" smtClean="0">
                <a:solidFill>
                  <a:srgbClr val="CC3300"/>
                </a:solidFill>
              </a:rPr>
              <a:t>                                                                                                           font = "Verdana 10 </a:t>
            </a:r>
            <a:r>
              <a:rPr lang="en-IN" sz="1600" dirty="0" err="1" smtClean="0">
                <a:solidFill>
                  <a:srgbClr val="CC3300"/>
                </a:solidFill>
              </a:rPr>
              <a:t>bold",fg</a:t>
            </a:r>
            <a:r>
              <a:rPr lang="en-IN" sz="1600" dirty="0" smtClean="0">
                <a:solidFill>
                  <a:srgbClr val="CC3300"/>
                </a:solidFill>
              </a:rPr>
              <a:t> = "blue“)</a:t>
            </a:r>
          </a:p>
          <a:p>
            <a:r>
              <a:rPr lang="en-IN" sz="1600" dirty="0" smtClean="0"/>
              <a:t>rad4 = </a:t>
            </a:r>
            <a:r>
              <a:rPr lang="en-IN" sz="1600" dirty="0" err="1" smtClean="0"/>
              <a:t>tk.Radiobutton</a:t>
            </a:r>
            <a:r>
              <a:rPr lang="en-IN" sz="1600" dirty="0" smtClean="0"/>
              <a:t>(</a:t>
            </a:r>
            <a:r>
              <a:rPr lang="en-IN" sz="1600" dirty="0" err="1" smtClean="0"/>
              <a:t>contypes,text</a:t>
            </a:r>
            <a:r>
              <a:rPr lang="en-IN" sz="1600" dirty="0" smtClean="0"/>
              <a:t>='Single Phase Voltage Regulator', value=4, variable=selected,</a:t>
            </a:r>
          </a:p>
          <a:p>
            <a:r>
              <a:rPr lang="en-IN" sz="1600" dirty="0" smtClean="0"/>
              <a:t>                                                                                                           font = "Verdana 10 </a:t>
            </a:r>
            <a:r>
              <a:rPr lang="en-IN" sz="1600" dirty="0" err="1" smtClean="0"/>
              <a:t>bold",fg</a:t>
            </a:r>
            <a:r>
              <a:rPr lang="en-IN" sz="1600" dirty="0" smtClean="0"/>
              <a:t> = "blue“)</a:t>
            </a:r>
          </a:p>
          <a:p>
            <a:r>
              <a:rPr lang="en-IN" sz="1600" dirty="0" smtClean="0">
                <a:solidFill>
                  <a:srgbClr val="008000"/>
                </a:solidFill>
              </a:rPr>
              <a:t>rad5 = </a:t>
            </a:r>
            <a:r>
              <a:rPr lang="en-IN" sz="1600" dirty="0" err="1" smtClean="0">
                <a:solidFill>
                  <a:srgbClr val="008000"/>
                </a:solidFill>
              </a:rPr>
              <a:t>tk.Radiobutton</a:t>
            </a:r>
            <a:r>
              <a:rPr lang="en-IN" sz="1600" dirty="0" smtClean="0">
                <a:solidFill>
                  <a:srgbClr val="008000"/>
                </a:solidFill>
              </a:rPr>
              <a:t>(</a:t>
            </a:r>
            <a:r>
              <a:rPr lang="en-IN" sz="1600" dirty="0" err="1" smtClean="0">
                <a:solidFill>
                  <a:srgbClr val="008000"/>
                </a:solidFill>
              </a:rPr>
              <a:t>contypes,text</a:t>
            </a:r>
            <a:r>
              <a:rPr lang="en-IN" sz="1600" dirty="0" smtClean="0">
                <a:solidFill>
                  <a:srgbClr val="008000"/>
                </a:solidFill>
              </a:rPr>
              <a:t>='DC Chopper', value=5, variable=selected, font = "Verdana 10 bold",</a:t>
            </a:r>
          </a:p>
          <a:p>
            <a:r>
              <a:rPr lang="en-IN" sz="1600" dirty="0" smtClean="0">
                <a:solidFill>
                  <a:srgbClr val="008000"/>
                </a:solidFill>
              </a:rPr>
              <a:t>                                                                                                                                                                    </a:t>
            </a:r>
            <a:r>
              <a:rPr lang="en-IN" sz="1600" dirty="0" err="1" smtClean="0">
                <a:solidFill>
                  <a:srgbClr val="008000"/>
                </a:solidFill>
              </a:rPr>
              <a:t>fg</a:t>
            </a:r>
            <a:r>
              <a:rPr lang="en-IN" sz="1600" dirty="0" smtClean="0">
                <a:solidFill>
                  <a:srgbClr val="008000"/>
                </a:solidFill>
              </a:rPr>
              <a:t> = "blue")</a:t>
            </a:r>
          </a:p>
          <a:p>
            <a:r>
              <a:rPr lang="en-IN" sz="1600" dirty="0" smtClean="0"/>
              <a:t>rad1.grid(column=0, row=1, sticky=</a:t>
            </a:r>
            <a:r>
              <a:rPr lang="en-IN" sz="1600" dirty="0" err="1" smtClean="0"/>
              <a:t>tk.W</a:t>
            </a:r>
            <a:r>
              <a:rPr lang="en-IN" sz="1600" dirty="0" smtClean="0"/>
              <a:t>)</a:t>
            </a:r>
          </a:p>
          <a:p>
            <a:r>
              <a:rPr lang="en-IN" sz="1600" dirty="0" smtClean="0"/>
              <a:t>rad2.grid(column=0, row=2, sticky=</a:t>
            </a:r>
            <a:r>
              <a:rPr lang="en-IN" sz="1600" dirty="0" err="1" smtClean="0"/>
              <a:t>tk.W</a:t>
            </a:r>
            <a:r>
              <a:rPr lang="en-IN" sz="1600" dirty="0" smtClean="0"/>
              <a:t>)</a:t>
            </a:r>
          </a:p>
          <a:p>
            <a:r>
              <a:rPr lang="en-IN" sz="1600" dirty="0" smtClean="0"/>
              <a:t>rad3.grid(column=0, row=3, sticky=</a:t>
            </a:r>
            <a:r>
              <a:rPr lang="en-IN" sz="1600" dirty="0" err="1" smtClean="0"/>
              <a:t>tk.W</a:t>
            </a:r>
            <a:r>
              <a:rPr lang="en-IN" sz="1600" dirty="0" smtClean="0"/>
              <a:t>)</a:t>
            </a:r>
          </a:p>
          <a:p>
            <a:r>
              <a:rPr lang="en-IN" sz="1600" dirty="0" smtClean="0"/>
              <a:t>rad4.grid(column=0, row=4, sticky=</a:t>
            </a:r>
            <a:r>
              <a:rPr lang="en-IN" sz="1600" dirty="0" err="1" smtClean="0"/>
              <a:t>tk.W</a:t>
            </a:r>
            <a:r>
              <a:rPr lang="en-IN" sz="1600" dirty="0" smtClean="0"/>
              <a:t>)</a:t>
            </a:r>
          </a:p>
          <a:p>
            <a:r>
              <a:rPr lang="en-IN" sz="1600" dirty="0" smtClean="0"/>
              <a:t>rad5.grid(column=0, row=5, sticky=</a:t>
            </a:r>
            <a:r>
              <a:rPr lang="en-IN" sz="1600" dirty="0" err="1" smtClean="0"/>
              <a:t>tk.W</a:t>
            </a:r>
            <a:r>
              <a:rPr lang="en-IN" sz="1600" dirty="0" smtClean="0"/>
              <a:t>)</a:t>
            </a:r>
          </a:p>
          <a:p>
            <a:r>
              <a:rPr lang="en-IN" sz="1600" dirty="0" err="1" smtClean="0"/>
              <a:t>selected.set</a:t>
            </a:r>
            <a:r>
              <a:rPr lang="en-IN" sz="1600" dirty="0" smtClean="0"/>
              <a:t>(1)</a:t>
            </a:r>
            <a:endParaRPr lang="en-IN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1" y="3200400"/>
            <a:ext cx="33361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85801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dirty="0" err="1" smtClean="0"/>
              <a:t>loadchoice</a:t>
            </a:r>
            <a:r>
              <a:rPr lang="en-IN" sz="1400" dirty="0" smtClean="0"/>
              <a:t> = </a:t>
            </a:r>
            <a:r>
              <a:rPr lang="en-IN" sz="1400" dirty="0" err="1" smtClean="0"/>
              <a:t>tk.IntVar</a:t>
            </a:r>
            <a:r>
              <a:rPr lang="en-IN" sz="1400" dirty="0" smtClean="0"/>
              <a:t>()</a:t>
            </a:r>
          </a:p>
          <a:p>
            <a:r>
              <a:rPr lang="en-IN" sz="1400" dirty="0" smtClean="0"/>
              <a:t>load1 = </a:t>
            </a:r>
            <a:r>
              <a:rPr lang="en-IN" sz="1400" dirty="0" err="1" smtClean="0"/>
              <a:t>tk.Radiobutton</a:t>
            </a:r>
            <a:r>
              <a:rPr lang="en-IN" sz="1400" dirty="0" smtClean="0"/>
              <a:t>(</a:t>
            </a:r>
            <a:r>
              <a:rPr lang="en-IN" sz="1400" dirty="0" err="1" smtClean="0"/>
              <a:t>loadtype,text</a:t>
            </a:r>
            <a:r>
              <a:rPr lang="en-IN" sz="1400" dirty="0" smtClean="0"/>
              <a:t>='R Load',  value=1, variable=</a:t>
            </a:r>
            <a:r>
              <a:rPr lang="en-IN" sz="1400" dirty="0" err="1" smtClean="0"/>
              <a:t>loadchoice,font</a:t>
            </a:r>
            <a:r>
              <a:rPr lang="en-IN" sz="1400" dirty="0" smtClean="0"/>
              <a:t> = "Verdana 10 </a:t>
            </a:r>
            <a:r>
              <a:rPr lang="en-IN" sz="1400" dirty="0" err="1" smtClean="0"/>
              <a:t>bold",fg</a:t>
            </a:r>
            <a:r>
              <a:rPr lang="en-IN" sz="1400" dirty="0" smtClean="0"/>
              <a:t> = "blue",</a:t>
            </a:r>
          </a:p>
          <a:p>
            <a:r>
              <a:rPr lang="en-IN" sz="1400" dirty="0" smtClean="0"/>
              <a:t>                                                                                                                                                                                   command=</a:t>
            </a:r>
            <a:r>
              <a:rPr lang="en-IN" sz="1400" dirty="0" err="1" smtClean="0"/>
              <a:t>sel</a:t>
            </a:r>
            <a:r>
              <a:rPr lang="en-IN" sz="1400" dirty="0" smtClean="0"/>
              <a:t>)</a:t>
            </a:r>
          </a:p>
          <a:p>
            <a:r>
              <a:rPr lang="en-IN" sz="1400" dirty="0" smtClean="0"/>
              <a:t>load2 = </a:t>
            </a:r>
            <a:r>
              <a:rPr lang="en-IN" sz="1400" dirty="0" err="1" smtClean="0"/>
              <a:t>tk.Radiobutton</a:t>
            </a:r>
            <a:r>
              <a:rPr lang="en-IN" sz="1400" dirty="0" smtClean="0"/>
              <a:t>(</a:t>
            </a:r>
            <a:r>
              <a:rPr lang="en-IN" sz="1400" dirty="0" err="1" smtClean="0"/>
              <a:t>loadtype,text</a:t>
            </a:r>
            <a:r>
              <a:rPr lang="en-IN" sz="1400" dirty="0" smtClean="0"/>
              <a:t>='RL Load',  value=2, variable=</a:t>
            </a:r>
            <a:r>
              <a:rPr lang="en-IN" sz="1400" dirty="0" err="1" smtClean="0"/>
              <a:t>loadchoice,font</a:t>
            </a:r>
            <a:r>
              <a:rPr lang="en-IN" sz="1400" dirty="0" smtClean="0"/>
              <a:t> = "Verdana 10 </a:t>
            </a:r>
            <a:r>
              <a:rPr lang="en-IN" sz="1400" dirty="0" err="1" smtClean="0"/>
              <a:t>bold",fg</a:t>
            </a:r>
            <a:r>
              <a:rPr lang="en-IN" sz="1400" dirty="0" smtClean="0"/>
              <a:t> = "blue",</a:t>
            </a:r>
          </a:p>
          <a:p>
            <a:r>
              <a:rPr lang="en-IN" sz="1400" dirty="0" smtClean="0"/>
              <a:t>                                                                                                                                                                                   command=</a:t>
            </a:r>
            <a:r>
              <a:rPr lang="en-IN" sz="1400" dirty="0" err="1" smtClean="0"/>
              <a:t>sel</a:t>
            </a:r>
            <a:r>
              <a:rPr lang="en-IN" sz="1400" dirty="0" smtClean="0"/>
              <a:t>)</a:t>
            </a:r>
          </a:p>
          <a:p>
            <a:r>
              <a:rPr lang="en-IN" sz="1400" dirty="0" smtClean="0"/>
              <a:t>load1.grid(column=0, row=1, sticky=</a:t>
            </a:r>
            <a:r>
              <a:rPr lang="en-IN" sz="1400" dirty="0" err="1" smtClean="0"/>
              <a:t>tk.W</a:t>
            </a:r>
            <a:r>
              <a:rPr lang="en-IN" sz="1400" dirty="0" smtClean="0"/>
              <a:t>)</a:t>
            </a:r>
          </a:p>
          <a:p>
            <a:r>
              <a:rPr lang="en-IN" sz="1400" dirty="0" smtClean="0"/>
              <a:t>load2.grid(column=0, row=2, sticky=</a:t>
            </a:r>
            <a:r>
              <a:rPr lang="en-IN" sz="1400" dirty="0" err="1" smtClean="0"/>
              <a:t>tk.W</a:t>
            </a:r>
            <a:r>
              <a:rPr lang="en-IN" sz="1400" dirty="0" smtClean="0"/>
              <a:t>)</a:t>
            </a:r>
          </a:p>
          <a:p>
            <a:r>
              <a:rPr lang="en-IN" sz="1400" dirty="0" err="1" smtClean="0"/>
              <a:t>loadchoice.set</a:t>
            </a:r>
            <a:r>
              <a:rPr lang="en-IN" sz="1400" dirty="0" smtClean="0"/>
              <a:t>(2)</a:t>
            </a:r>
          </a:p>
          <a:p>
            <a:endParaRPr lang="en-IN" sz="1400" dirty="0" smtClean="0"/>
          </a:p>
          <a:p>
            <a:r>
              <a:rPr lang="en-IN" sz="1400" dirty="0" err="1" smtClean="0"/>
              <a:t>r_input</a:t>
            </a:r>
            <a:r>
              <a:rPr lang="en-IN" sz="1400" dirty="0" smtClean="0"/>
              <a:t> = </a:t>
            </a:r>
            <a:r>
              <a:rPr lang="en-IN" sz="1400" dirty="0" err="1" smtClean="0"/>
              <a:t>tk.Label</a:t>
            </a:r>
            <a:r>
              <a:rPr lang="en-IN" sz="1400" dirty="0" smtClean="0"/>
              <a:t>(</a:t>
            </a:r>
            <a:r>
              <a:rPr lang="en-IN" sz="1400" dirty="0" err="1" smtClean="0"/>
              <a:t>loadtype</a:t>
            </a:r>
            <a:r>
              <a:rPr lang="en-IN" sz="1400" dirty="0" smtClean="0"/>
              <a:t>, text="R Value in </a:t>
            </a:r>
            <a:r>
              <a:rPr lang="en-IN" sz="1400" dirty="0" err="1" smtClean="0"/>
              <a:t>Ohms",font</a:t>
            </a:r>
            <a:r>
              <a:rPr lang="en-IN" sz="1400" dirty="0" smtClean="0"/>
              <a:t> = "Verdana 10 </a:t>
            </a:r>
            <a:r>
              <a:rPr lang="en-IN" sz="1400" dirty="0" err="1" smtClean="0"/>
              <a:t>bold",fg</a:t>
            </a:r>
            <a:r>
              <a:rPr lang="en-IN" sz="1400" dirty="0" smtClean="0"/>
              <a:t> = "red“)</a:t>
            </a:r>
          </a:p>
          <a:p>
            <a:r>
              <a:rPr lang="en-IN" sz="1400" dirty="0" err="1" smtClean="0"/>
              <a:t>r_input.grid</a:t>
            </a:r>
            <a:r>
              <a:rPr lang="en-IN" sz="1400" dirty="0" smtClean="0"/>
              <a:t>(column=1, row=1, sticky=</a:t>
            </a:r>
            <a:r>
              <a:rPr lang="en-IN" sz="1400" dirty="0" err="1" smtClean="0"/>
              <a:t>tk.W</a:t>
            </a:r>
            <a:r>
              <a:rPr lang="en-IN" sz="1400" dirty="0" smtClean="0"/>
              <a:t>)</a:t>
            </a:r>
          </a:p>
          <a:p>
            <a:r>
              <a:rPr lang="en-IN" sz="1400" dirty="0" err="1" smtClean="0"/>
              <a:t>rvalue</a:t>
            </a:r>
            <a:r>
              <a:rPr lang="en-IN" sz="1400" dirty="0" smtClean="0"/>
              <a:t> = </a:t>
            </a:r>
            <a:r>
              <a:rPr lang="en-IN" sz="1400" dirty="0" err="1" smtClean="0"/>
              <a:t>tk.Entry</a:t>
            </a:r>
            <a:r>
              <a:rPr lang="en-IN" sz="1400" dirty="0" smtClean="0"/>
              <a:t>(</a:t>
            </a:r>
            <a:r>
              <a:rPr lang="en-IN" sz="1400" dirty="0" err="1" smtClean="0"/>
              <a:t>loadtype,width</a:t>
            </a:r>
            <a:r>
              <a:rPr lang="en-IN" sz="1400" dirty="0" smtClean="0"/>
              <a:t>=10)</a:t>
            </a:r>
          </a:p>
          <a:p>
            <a:r>
              <a:rPr lang="en-IN" sz="1400" dirty="0" err="1" smtClean="0"/>
              <a:t>rvalue.insert</a:t>
            </a:r>
            <a:r>
              <a:rPr lang="en-IN" sz="1400" dirty="0" smtClean="0"/>
              <a:t>(0,"100“)</a:t>
            </a:r>
          </a:p>
          <a:p>
            <a:r>
              <a:rPr lang="en-IN" sz="1400" dirty="0" err="1" smtClean="0"/>
              <a:t>rvalue.grid</a:t>
            </a:r>
            <a:r>
              <a:rPr lang="en-IN" sz="1400" dirty="0" smtClean="0"/>
              <a:t>(column=3, row=1)</a:t>
            </a:r>
          </a:p>
          <a:p>
            <a:r>
              <a:rPr lang="en-IN" sz="1400" dirty="0" err="1" smtClean="0"/>
              <a:t>l_input</a:t>
            </a:r>
            <a:r>
              <a:rPr lang="en-IN" sz="1400" dirty="0" smtClean="0"/>
              <a:t> = </a:t>
            </a:r>
            <a:r>
              <a:rPr lang="en-IN" sz="1400" dirty="0" err="1" smtClean="0"/>
              <a:t>tk.Label</a:t>
            </a:r>
            <a:r>
              <a:rPr lang="en-IN" sz="1400" dirty="0" smtClean="0"/>
              <a:t>(</a:t>
            </a:r>
            <a:r>
              <a:rPr lang="en-IN" sz="1400" dirty="0" err="1" smtClean="0"/>
              <a:t>loadtype</a:t>
            </a:r>
            <a:r>
              <a:rPr lang="en-IN" sz="1400" dirty="0" smtClean="0"/>
              <a:t>, text="L Value (H) ",font = "Verdana 10 </a:t>
            </a:r>
            <a:r>
              <a:rPr lang="en-IN" sz="1400" dirty="0" err="1" smtClean="0"/>
              <a:t>bold",fg</a:t>
            </a:r>
            <a:r>
              <a:rPr lang="en-IN" sz="1400" dirty="0" smtClean="0"/>
              <a:t> = "red")</a:t>
            </a:r>
          </a:p>
          <a:p>
            <a:endParaRPr lang="en-IN" sz="1400" dirty="0" smtClean="0"/>
          </a:p>
          <a:p>
            <a:r>
              <a:rPr lang="en-IN" sz="1400" dirty="0" err="1" smtClean="0"/>
              <a:t>l_input.grid</a:t>
            </a:r>
            <a:r>
              <a:rPr lang="en-IN" sz="1400" dirty="0" smtClean="0"/>
              <a:t>(column=1, row=2, sticky=</a:t>
            </a:r>
            <a:r>
              <a:rPr lang="en-IN" sz="1400" dirty="0" err="1" smtClean="0"/>
              <a:t>tk.W</a:t>
            </a:r>
            <a:r>
              <a:rPr lang="en-IN" sz="1400" dirty="0" smtClean="0"/>
              <a:t>)</a:t>
            </a:r>
          </a:p>
          <a:p>
            <a:r>
              <a:rPr lang="en-IN" sz="1400" dirty="0" err="1" smtClean="0"/>
              <a:t>lvalue</a:t>
            </a:r>
            <a:r>
              <a:rPr lang="en-IN" sz="1400" dirty="0" smtClean="0"/>
              <a:t> = </a:t>
            </a:r>
            <a:r>
              <a:rPr lang="en-IN" sz="1400" dirty="0" err="1" smtClean="0"/>
              <a:t>tk.Entry</a:t>
            </a:r>
            <a:r>
              <a:rPr lang="en-IN" sz="1400" dirty="0" smtClean="0"/>
              <a:t>(</a:t>
            </a:r>
            <a:r>
              <a:rPr lang="en-IN" sz="1400" dirty="0" err="1" smtClean="0"/>
              <a:t>loadtype,width</a:t>
            </a:r>
            <a:r>
              <a:rPr lang="en-IN" sz="1400" dirty="0" smtClean="0"/>
              <a:t>=10)</a:t>
            </a:r>
          </a:p>
          <a:p>
            <a:r>
              <a:rPr lang="en-IN" sz="1400" dirty="0" err="1" smtClean="0"/>
              <a:t>lvalue.insert</a:t>
            </a:r>
            <a:r>
              <a:rPr lang="en-IN" sz="1400" dirty="0" smtClean="0"/>
              <a:t>(0,"0.1“)</a:t>
            </a:r>
          </a:p>
          <a:p>
            <a:r>
              <a:rPr lang="en-IN" sz="1400" dirty="0" err="1" smtClean="0"/>
              <a:t>lvalue.grid</a:t>
            </a:r>
            <a:r>
              <a:rPr lang="en-IN" sz="1400" dirty="0" smtClean="0"/>
              <a:t>(column=3, row=2)</a:t>
            </a:r>
            <a:endParaRPr lang="en-IN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886201"/>
            <a:ext cx="27813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" y="152173"/>
            <a:ext cx="2696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</a:rPr>
              <a:t>INSTALL PYTHON</a:t>
            </a:r>
            <a:endParaRPr lang="en-US" sz="2800" b="1" dirty="0">
              <a:solidFill>
                <a:srgbClr val="FF00FF"/>
              </a:solidFill>
            </a:endParaRPr>
          </a:p>
        </p:txBody>
      </p:sp>
      <p:pic>
        <p:nvPicPr>
          <p:cNvPr id="3430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4510" y="1206086"/>
            <a:ext cx="4030636" cy="253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845249" y="3894434"/>
            <a:ext cx="57223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https://www.anaconda.com/products/individual#windows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6002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 smtClean="0"/>
              <a:t>def </a:t>
            </a:r>
            <a:r>
              <a:rPr lang="en-IN" dirty="0" err="1" smtClean="0"/>
              <a:t>sel</a:t>
            </a:r>
            <a:r>
              <a:rPr lang="en-IN" dirty="0" smtClean="0"/>
              <a:t>():</a:t>
            </a:r>
          </a:p>
          <a:p>
            <a:r>
              <a:rPr lang="en-IN" dirty="0" smtClean="0"/>
              <a:t>    global l</a:t>
            </a:r>
          </a:p>
          <a:p>
            <a:r>
              <a:rPr lang="en-IN" dirty="0" smtClean="0"/>
              <a:t>    l = </a:t>
            </a:r>
            <a:r>
              <a:rPr lang="en-IN" dirty="0" err="1" smtClean="0"/>
              <a:t>int</a:t>
            </a:r>
            <a:r>
              <a:rPr lang="en-IN" dirty="0" smtClean="0"/>
              <a:t>(</a:t>
            </a:r>
            <a:r>
              <a:rPr lang="en-IN" dirty="0" err="1" smtClean="0"/>
              <a:t>loadchoice.get</a:t>
            </a:r>
            <a:r>
              <a:rPr lang="en-IN" dirty="0" smtClean="0"/>
              <a:t>())</a:t>
            </a:r>
          </a:p>
          <a:p>
            <a:r>
              <a:rPr lang="en-IN" dirty="0" smtClean="0"/>
              <a:t>    if l==1:</a:t>
            </a:r>
          </a:p>
          <a:p>
            <a:r>
              <a:rPr lang="en-IN" dirty="0" smtClean="0"/>
              <a:t>        </a:t>
            </a:r>
            <a:r>
              <a:rPr lang="en-IN" dirty="0" err="1" smtClean="0"/>
              <a:t>lvalue.config</a:t>
            </a:r>
            <a:r>
              <a:rPr lang="en-IN" dirty="0" smtClean="0"/>
              <a:t>(state='disabled')</a:t>
            </a:r>
          </a:p>
          <a:p>
            <a:r>
              <a:rPr lang="en-IN" dirty="0" smtClean="0"/>
              <a:t>    else:</a:t>
            </a:r>
          </a:p>
          <a:p>
            <a:r>
              <a:rPr lang="en-IN" dirty="0" smtClean="0"/>
              <a:t>        </a:t>
            </a:r>
            <a:r>
              <a:rPr lang="en-IN" dirty="0" err="1" smtClean="0"/>
              <a:t>lvalue.config</a:t>
            </a:r>
            <a:r>
              <a:rPr lang="en-IN" dirty="0" smtClean="0"/>
              <a:t>(state='normal')</a:t>
            </a:r>
          </a:p>
          <a:p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7645" y="2665475"/>
            <a:ext cx="3418981" cy="96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9240" y="1436515"/>
            <a:ext cx="3367905" cy="84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85801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IN" dirty="0" smtClean="0"/>
              <a:t>fig = Figure(</a:t>
            </a:r>
            <a:r>
              <a:rPr lang="en-IN" dirty="0" err="1" smtClean="0"/>
              <a:t>figsize</a:t>
            </a:r>
            <a:r>
              <a:rPr lang="en-IN" dirty="0" smtClean="0"/>
              <a:t>=(6, 5), dpi=100)</a:t>
            </a:r>
          </a:p>
          <a:p>
            <a:r>
              <a:rPr lang="en-IN" dirty="0" smtClean="0"/>
              <a:t> a1 = </a:t>
            </a:r>
            <a:r>
              <a:rPr lang="en-IN" dirty="0" err="1" smtClean="0"/>
              <a:t>fig.add_subplot</a:t>
            </a:r>
            <a:r>
              <a:rPr lang="en-IN" dirty="0" smtClean="0"/>
              <a:t>(211)</a:t>
            </a:r>
          </a:p>
          <a:p>
            <a:r>
              <a:rPr lang="en-IN" dirty="0" smtClean="0"/>
              <a:t>a1.plot(time, amplitude2,label="INPUT VOLTAGE")</a:t>
            </a:r>
          </a:p>
          <a:p>
            <a:r>
              <a:rPr lang="en-IN" dirty="0" smtClean="0"/>
              <a:t>a1.plot(time , amplitude3, label="LOAD VOLTAGE")</a:t>
            </a:r>
          </a:p>
          <a:p>
            <a:r>
              <a:rPr lang="en-IN" dirty="0" smtClean="0"/>
              <a:t>a1.set_title('SINGLE PHASE CONTROLLED RECTIFIER-HALF CONTROLLER ')</a:t>
            </a:r>
          </a:p>
          <a:p>
            <a:r>
              <a:rPr lang="en-IN" dirty="0" smtClean="0"/>
              <a:t>a1.set_ylabel('Volts')</a:t>
            </a:r>
          </a:p>
          <a:p>
            <a:r>
              <a:rPr lang="en-IN" dirty="0" smtClean="0"/>
              <a:t>a1.legend(</a:t>
            </a:r>
            <a:r>
              <a:rPr lang="en-IN" dirty="0" err="1" smtClean="0"/>
              <a:t>bbox_to_anchor</a:t>
            </a:r>
            <a:r>
              <a:rPr lang="en-IN" dirty="0" smtClean="0"/>
              <a:t>=(1.05, 1), loc='upper right', </a:t>
            </a:r>
            <a:r>
              <a:rPr lang="en-IN" dirty="0" err="1" smtClean="0"/>
              <a:t>borderaxespad</a:t>
            </a:r>
            <a:r>
              <a:rPr lang="en-IN" dirty="0" smtClean="0"/>
              <a:t>=0.)</a:t>
            </a:r>
          </a:p>
          <a:p>
            <a:r>
              <a:rPr lang="en-IN" dirty="0" smtClean="0"/>
              <a:t>a1.grid(b=True, which='major', </a:t>
            </a:r>
            <a:r>
              <a:rPr lang="en-IN" dirty="0" err="1" smtClean="0"/>
              <a:t>color</a:t>
            </a:r>
            <a:r>
              <a:rPr lang="en-IN" dirty="0" smtClean="0"/>
              <a:t>='#666666', </a:t>
            </a:r>
            <a:r>
              <a:rPr lang="en-IN" dirty="0" err="1" smtClean="0"/>
              <a:t>linestyle</a:t>
            </a:r>
            <a:r>
              <a:rPr lang="en-IN" dirty="0" smtClean="0"/>
              <a:t>=':')</a:t>
            </a:r>
          </a:p>
          <a:p>
            <a:r>
              <a:rPr lang="en-IN" dirty="0" smtClean="0"/>
              <a:t>        </a:t>
            </a:r>
          </a:p>
          <a:p>
            <a:r>
              <a:rPr lang="en-IN" dirty="0" smtClean="0"/>
              <a:t>a3 = </a:t>
            </a:r>
            <a:r>
              <a:rPr lang="en-IN" dirty="0" err="1" smtClean="0"/>
              <a:t>fig.add_subplot</a:t>
            </a:r>
            <a:r>
              <a:rPr lang="en-IN" dirty="0" smtClean="0"/>
              <a:t>(212)</a:t>
            </a:r>
          </a:p>
          <a:p>
            <a:r>
              <a:rPr lang="en-IN" dirty="0" smtClean="0"/>
              <a:t>a3.plot(time, </a:t>
            </a:r>
            <a:r>
              <a:rPr lang="en-IN" dirty="0" err="1" smtClean="0"/>
              <a:t>lcurrent,label</a:t>
            </a:r>
            <a:r>
              <a:rPr lang="en-IN" dirty="0" smtClean="0"/>
              <a:t>="Load Current")</a:t>
            </a:r>
          </a:p>
          <a:p>
            <a:r>
              <a:rPr lang="en-IN" dirty="0" smtClean="0"/>
              <a:t>a3.set_xlabel('Time in ms')</a:t>
            </a:r>
          </a:p>
          <a:p>
            <a:r>
              <a:rPr lang="en-IN" dirty="0" smtClean="0"/>
              <a:t>a3.set_ylabel('Current in Amps')</a:t>
            </a:r>
          </a:p>
          <a:p>
            <a:r>
              <a:rPr lang="en-IN" dirty="0" smtClean="0"/>
              <a:t>a3.grid(b=True, which='major', </a:t>
            </a:r>
            <a:r>
              <a:rPr lang="en-IN" dirty="0" err="1" smtClean="0"/>
              <a:t>color</a:t>
            </a:r>
            <a:r>
              <a:rPr lang="en-IN" dirty="0" smtClean="0"/>
              <a:t>='#666666', </a:t>
            </a:r>
            <a:r>
              <a:rPr lang="en-IN" dirty="0" err="1" smtClean="0"/>
              <a:t>linestyle</a:t>
            </a:r>
            <a:r>
              <a:rPr lang="en-IN" dirty="0" smtClean="0"/>
              <a:t>=':')</a:t>
            </a:r>
          </a:p>
          <a:p>
            <a:r>
              <a:rPr lang="en-IN" dirty="0" smtClean="0"/>
              <a:t>        </a:t>
            </a:r>
          </a:p>
          <a:p>
            <a:r>
              <a:rPr lang="en-IN" dirty="0" smtClean="0"/>
              <a:t>        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9674" y="2703880"/>
            <a:ext cx="2694326" cy="224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3830" y="860440"/>
            <a:ext cx="698971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def </a:t>
            </a:r>
            <a:r>
              <a:rPr lang="en-US" dirty="0" err="1" smtClean="0"/>
              <a:t>func</a:t>
            </a:r>
            <a:r>
              <a:rPr lang="en-US" dirty="0" smtClean="0"/>
              <a:t>(b):</a:t>
            </a:r>
          </a:p>
          <a:p>
            <a:r>
              <a:rPr lang="en-US" dirty="0" smtClean="0"/>
              <a:t>    k = int(</a:t>
            </a:r>
            <a:r>
              <a:rPr lang="en-US" dirty="0" err="1" smtClean="0"/>
              <a:t>loadchoice.get</a:t>
            </a:r>
            <a:r>
              <a:rPr lang="en-US" dirty="0" smtClean="0"/>
              <a:t>())   </a:t>
            </a:r>
          </a:p>
          <a:p>
            <a:r>
              <a:rPr lang="en-US" dirty="0" smtClean="0"/>
              <a:t>    a1=</a:t>
            </a:r>
            <a:r>
              <a:rPr lang="en-US" dirty="0" err="1" smtClean="0"/>
              <a:t>math.radians</a:t>
            </a:r>
            <a:r>
              <a:rPr lang="en-US" dirty="0" smtClean="0"/>
              <a:t>(int(</a:t>
            </a:r>
            <a:r>
              <a:rPr lang="en-US" dirty="0" err="1" smtClean="0"/>
              <a:t>alpha.get</a:t>
            </a:r>
            <a:r>
              <a:rPr lang="en-US" dirty="0" smtClean="0"/>
              <a:t>()))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fr</a:t>
            </a:r>
            <a:r>
              <a:rPr lang="en-US" dirty="0" smtClean="0"/>
              <a:t>=int(</a:t>
            </a:r>
            <a:r>
              <a:rPr lang="en-US" dirty="0" err="1" smtClean="0"/>
              <a:t>freq.get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    L1=float(</a:t>
            </a:r>
            <a:r>
              <a:rPr lang="en-US" dirty="0" err="1" smtClean="0"/>
              <a:t>lvalue.get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    R1=float(</a:t>
            </a:r>
            <a:r>
              <a:rPr lang="en-US" dirty="0" err="1" smtClean="0"/>
              <a:t>rvalue.get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    if k==1: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langle</a:t>
            </a:r>
            <a:r>
              <a:rPr lang="en-US" dirty="0" smtClean="0"/>
              <a:t> = (</a:t>
            </a:r>
            <a:r>
              <a:rPr lang="en-US" dirty="0" err="1" smtClean="0"/>
              <a:t>math.atan</a:t>
            </a:r>
            <a:r>
              <a:rPr lang="en-US" dirty="0" smtClean="0"/>
              <a:t>(2*</a:t>
            </a:r>
            <a:r>
              <a:rPr lang="en-US" dirty="0" err="1" smtClean="0"/>
              <a:t>math.pi</a:t>
            </a:r>
            <a:r>
              <a:rPr lang="en-US" dirty="0" smtClean="0"/>
              <a:t>*</a:t>
            </a:r>
            <a:r>
              <a:rPr lang="en-US" dirty="0" err="1" smtClean="0"/>
              <a:t>fr</a:t>
            </a:r>
            <a:r>
              <a:rPr lang="en-US" dirty="0" smtClean="0"/>
              <a:t>*0/R1))</a:t>
            </a:r>
          </a:p>
          <a:p>
            <a:r>
              <a:rPr lang="en-US" dirty="0" smtClean="0"/>
              <a:t>    else: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langle</a:t>
            </a:r>
            <a:r>
              <a:rPr lang="en-US" dirty="0" smtClean="0"/>
              <a:t> = (</a:t>
            </a:r>
            <a:r>
              <a:rPr lang="en-US" dirty="0" err="1" smtClean="0"/>
              <a:t>math.atan</a:t>
            </a:r>
            <a:r>
              <a:rPr lang="en-US" dirty="0" smtClean="0"/>
              <a:t>(2*</a:t>
            </a:r>
            <a:r>
              <a:rPr lang="en-US" dirty="0" err="1" smtClean="0"/>
              <a:t>math.pi</a:t>
            </a:r>
            <a:r>
              <a:rPr lang="en-US" dirty="0" smtClean="0"/>
              <a:t>*</a:t>
            </a:r>
            <a:r>
              <a:rPr lang="en-US" dirty="0" err="1" smtClean="0"/>
              <a:t>fr</a:t>
            </a:r>
            <a:r>
              <a:rPr lang="en-US" dirty="0" smtClean="0"/>
              <a:t>*L1/R1))</a:t>
            </a:r>
          </a:p>
          <a:p>
            <a:r>
              <a:rPr lang="en-US" dirty="0" smtClean="0"/>
              <a:t>            </a:t>
            </a:r>
          </a:p>
          <a:p>
            <a:r>
              <a:rPr lang="en-US" dirty="0" smtClean="0"/>
              <a:t>    r1=(a1-b)/math.tan(</a:t>
            </a:r>
            <a:r>
              <a:rPr lang="en-US" dirty="0" err="1" smtClean="0"/>
              <a:t>langle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return math.sin(</a:t>
            </a:r>
            <a:r>
              <a:rPr lang="en-US" dirty="0" err="1" smtClean="0"/>
              <a:t>langle</a:t>
            </a:r>
            <a:r>
              <a:rPr lang="en-US" dirty="0" smtClean="0"/>
              <a:t>-b)-(math.sin(langle-a1)*</a:t>
            </a:r>
            <a:r>
              <a:rPr lang="en-US" dirty="0" err="1" smtClean="0"/>
              <a:t>math.exp</a:t>
            </a:r>
            <a:r>
              <a:rPr lang="en-US" dirty="0" smtClean="0"/>
              <a:t>(r1))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869" y="745225"/>
            <a:ext cx="4427131" cy="32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85855" y="450891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beta = (</a:t>
            </a:r>
            <a:r>
              <a:rPr lang="en-US" dirty="0" err="1" smtClean="0"/>
              <a:t>fsolve</a:t>
            </a:r>
            <a:r>
              <a:rPr lang="en-US" dirty="0" smtClean="0"/>
              <a:t>(</a:t>
            </a:r>
            <a:r>
              <a:rPr lang="en-US" dirty="0" err="1" smtClean="0"/>
              <a:t>func</a:t>
            </a:r>
            <a:r>
              <a:rPr lang="en-US" dirty="0" smtClean="0"/>
              <a:t>, 3.14</a:t>
            </a:r>
            <a:r>
              <a:rPr lang="en-US" dirty="0" smtClean="0"/>
              <a:t>))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6841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def simulate():</a:t>
            </a:r>
          </a:p>
          <a:p>
            <a:r>
              <a:rPr lang="en-US" dirty="0" smtClean="0"/>
              <a:t>    global s, l, time, amplitude1, amplitude2, amplitude3, amplitude4, amplitude5, </a:t>
            </a:r>
            <a:r>
              <a:rPr lang="en-US" dirty="0" err="1" smtClean="0"/>
              <a:t>lcurrent</a:t>
            </a:r>
            <a:endParaRPr lang="en-US" dirty="0" smtClean="0"/>
          </a:p>
          <a:p>
            <a:r>
              <a:rPr lang="en-US" dirty="0" smtClean="0"/>
              <a:t>    s= int(</a:t>
            </a:r>
            <a:r>
              <a:rPr lang="en-US" dirty="0" err="1" smtClean="0"/>
              <a:t>selected.get</a:t>
            </a:r>
            <a:r>
              <a:rPr lang="en-US" dirty="0" smtClean="0"/>
              <a:t>())			 </a:t>
            </a:r>
            <a:r>
              <a:rPr lang="en-US" dirty="0" smtClean="0"/>
              <a:t>beta = (</a:t>
            </a:r>
            <a:r>
              <a:rPr lang="en-US" dirty="0" err="1" smtClean="0"/>
              <a:t>fsolve</a:t>
            </a:r>
            <a:r>
              <a:rPr lang="en-US" dirty="0" smtClean="0"/>
              <a:t>(</a:t>
            </a:r>
            <a:r>
              <a:rPr lang="en-US" dirty="0" err="1" smtClean="0"/>
              <a:t>func</a:t>
            </a:r>
            <a:r>
              <a:rPr lang="en-US" dirty="0" smtClean="0"/>
              <a:t>, 3.14))</a:t>
            </a:r>
          </a:p>
          <a:p>
            <a:r>
              <a:rPr lang="en-US" dirty="0" smtClean="0"/>
              <a:t>    l = int(</a:t>
            </a:r>
            <a:r>
              <a:rPr lang="en-US" dirty="0" err="1" smtClean="0"/>
              <a:t>loadchoice.get</a:t>
            </a:r>
            <a:r>
              <a:rPr lang="en-US" dirty="0" smtClean="0"/>
              <a:t>()) </a:t>
            </a:r>
            <a:r>
              <a:rPr lang="en-US" dirty="0" smtClean="0"/>
              <a:t>			 </a:t>
            </a:r>
            <a:r>
              <a:rPr lang="en-US" dirty="0" smtClean="0"/>
              <a:t>print(beta)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tt</a:t>
            </a:r>
            <a:r>
              <a:rPr lang="en-US" dirty="0" smtClean="0"/>
              <a:t> = float(</a:t>
            </a:r>
            <a:r>
              <a:rPr lang="en-US" dirty="0" err="1" smtClean="0"/>
              <a:t>simtime.get</a:t>
            </a:r>
            <a:r>
              <a:rPr lang="en-US" dirty="0" smtClean="0"/>
              <a:t>())			 time </a:t>
            </a:r>
            <a:r>
              <a:rPr lang="en-US" dirty="0" smtClean="0"/>
              <a:t>= </a:t>
            </a:r>
            <a:r>
              <a:rPr lang="en-US" dirty="0" err="1" smtClean="0"/>
              <a:t>np.arange</a:t>
            </a:r>
            <a:r>
              <a:rPr lang="en-US" dirty="0" smtClean="0"/>
              <a:t>(0, </a:t>
            </a:r>
            <a:r>
              <a:rPr lang="en-US" dirty="0" err="1" smtClean="0"/>
              <a:t>tt</a:t>
            </a:r>
            <a:r>
              <a:rPr lang="en-US" dirty="0" smtClean="0"/>
              <a:t>, 0.00001);</a:t>
            </a:r>
          </a:p>
          <a:p>
            <a:r>
              <a:rPr lang="en-US" dirty="0" smtClean="0"/>
              <a:t>    if s==1:					</a:t>
            </a:r>
            <a:r>
              <a:rPr lang="en-US" dirty="0" smtClean="0"/>
              <a:t> </a:t>
            </a:r>
            <a:r>
              <a:rPr lang="en-US" dirty="0" smtClean="0"/>
              <a:t>P=2/f1</a:t>
            </a:r>
          </a:p>
          <a:p>
            <a:r>
              <a:rPr lang="en-US" dirty="0" smtClean="0"/>
              <a:t>        V= float(</a:t>
            </a:r>
            <a:r>
              <a:rPr lang="en-US" dirty="0" err="1" smtClean="0"/>
              <a:t>peamp.get</a:t>
            </a:r>
            <a:r>
              <a:rPr lang="en-US" dirty="0" smtClean="0"/>
              <a:t>())			</a:t>
            </a:r>
            <a:r>
              <a:rPr lang="en-US" dirty="0" smtClean="0"/>
              <a:t> </a:t>
            </a:r>
            <a:r>
              <a:rPr lang="en-US" dirty="0" smtClean="0"/>
              <a:t>amplitude1=(360*(P-abs((time*2%P)-P)))/P</a:t>
            </a:r>
          </a:p>
          <a:p>
            <a:r>
              <a:rPr lang="en-US" dirty="0" smtClean="0"/>
              <a:t>        f1=int(</a:t>
            </a:r>
            <a:r>
              <a:rPr lang="en-US" dirty="0" err="1" smtClean="0"/>
              <a:t>freq.get</a:t>
            </a:r>
            <a:r>
              <a:rPr lang="en-US" dirty="0" smtClean="0"/>
              <a:t>())		</a:t>
            </a:r>
            <a:endParaRPr lang="en-US" dirty="0" smtClean="0"/>
          </a:p>
          <a:p>
            <a:r>
              <a:rPr lang="en-US" dirty="0" smtClean="0"/>
              <a:t>        a=int(</a:t>
            </a:r>
            <a:r>
              <a:rPr lang="en-US" dirty="0" err="1" smtClean="0"/>
              <a:t>alpha.get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        L=float(</a:t>
            </a:r>
            <a:r>
              <a:rPr lang="en-US" dirty="0" err="1" smtClean="0"/>
              <a:t>lvalue.get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        R=float(</a:t>
            </a:r>
            <a:r>
              <a:rPr lang="en-US" dirty="0" err="1" smtClean="0"/>
              <a:t>rvalue.get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        </a:t>
            </a:r>
            <a:r>
              <a:rPr lang="en-US" dirty="0" smtClean="0"/>
              <a:t>if </a:t>
            </a:r>
            <a:r>
              <a:rPr lang="en-US" dirty="0" smtClean="0"/>
              <a:t>l==1: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langle</a:t>
            </a:r>
            <a:r>
              <a:rPr lang="en-US" dirty="0" smtClean="0"/>
              <a:t> = (</a:t>
            </a:r>
            <a:r>
              <a:rPr lang="en-US" dirty="0" err="1" smtClean="0"/>
              <a:t>math.atan</a:t>
            </a:r>
            <a:r>
              <a:rPr lang="en-US" dirty="0" smtClean="0"/>
              <a:t>(2*</a:t>
            </a:r>
            <a:r>
              <a:rPr lang="en-US" dirty="0" err="1" smtClean="0"/>
              <a:t>math.pi</a:t>
            </a:r>
            <a:r>
              <a:rPr lang="en-US" dirty="0" smtClean="0"/>
              <a:t>*f1*0/R</a:t>
            </a:r>
            <a:r>
              <a:rPr lang="en-US" dirty="0" smtClean="0"/>
              <a:t>))</a:t>
            </a:r>
            <a:endParaRPr lang="en-US" dirty="0" smtClean="0"/>
          </a:p>
          <a:p>
            <a:r>
              <a:rPr lang="en-US" dirty="0" smtClean="0"/>
              <a:t>            L=0</a:t>
            </a:r>
          </a:p>
          <a:p>
            <a:r>
              <a:rPr lang="en-US" dirty="0" smtClean="0"/>
              <a:t>        else: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langle</a:t>
            </a:r>
            <a:r>
              <a:rPr lang="en-US" dirty="0" smtClean="0"/>
              <a:t> = (</a:t>
            </a:r>
            <a:r>
              <a:rPr lang="en-US" dirty="0" err="1" smtClean="0"/>
              <a:t>math.atan</a:t>
            </a:r>
            <a:r>
              <a:rPr lang="en-US" dirty="0" smtClean="0"/>
              <a:t>(2*</a:t>
            </a:r>
            <a:r>
              <a:rPr lang="en-US" dirty="0" err="1" smtClean="0"/>
              <a:t>math.pi</a:t>
            </a:r>
            <a:r>
              <a:rPr lang="en-US" dirty="0" smtClean="0"/>
              <a:t>*f1*L/R</a:t>
            </a:r>
            <a:r>
              <a:rPr lang="en-US" dirty="0" smtClean="0"/>
              <a:t>))</a:t>
            </a:r>
            <a:endParaRPr lang="en-US" dirty="0"/>
          </a:p>
        </p:txBody>
      </p:sp>
      <p:pic>
        <p:nvPicPr>
          <p:cNvPr id="2052" name="Picture 4" descr="https://latex.codecogs.com/gif.latex?y%20%3D%20%5Cdfrac%7BA%20%5Ccdot%20%5Cleft%28P%20-%20%5Clvert%5C%3B%5Cleft%28x%20%5Cmod%20%282%20%5Ccdot%20P%29%20%5Cright%29%20-%20P%20%5C%3B%5Crvert%5Cright%29%7D%7BP%7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3720" y="2857500"/>
            <a:ext cx="2819400" cy="37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860440"/>
            <a:ext cx="606979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amplitude2</a:t>
            </a:r>
            <a:r>
              <a:rPr lang="en-US" dirty="0" smtClean="0"/>
              <a:t>= V*</a:t>
            </a:r>
            <a:r>
              <a:rPr lang="en-US" dirty="0" err="1" smtClean="0"/>
              <a:t>math.sqrt</a:t>
            </a:r>
            <a:r>
              <a:rPr lang="en-US" dirty="0" smtClean="0"/>
              <a:t>(2)*(np.sin(2*</a:t>
            </a:r>
            <a:r>
              <a:rPr lang="en-US" dirty="0" err="1" smtClean="0"/>
              <a:t>math.pi</a:t>
            </a:r>
            <a:r>
              <a:rPr lang="en-US" dirty="0" smtClean="0"/>
              <a:t>*f1*time))</a:t>
            </a:r>
          </a:p>
          <a:p>
            <a:r>
              <a:rPr lang="en-US" dirty="0" smtClean="0"/>
              <a:t>Z </a:t>
            </a:r>
            <a:r>
              <a:rPr lang="en-US" dirty="0" smtClean="0"/>
              <a:t>= </a:t>
            </a:r>
            <a:r>
              <a:rPr lang="en-US" dirty="0" err="1" smtClean="0"/>
              <a:t>math.sqrt</a:t>
            </a:r>
            <a:r>
              <a:rPr lang="en-US" dirty="0" smtClean="0"/>
              <a:t>((R*R)+(2*</a:t>
            </a:r>
            <a:r>
              <a:rPr lang="en-US" dirty="0" err="1" smtClean="0"/>
              <a:t>math.pi</a:t>
            </a:r>
            <a:r>
              <a:rPr lang="en-US" dirty="0" smtClean="0"/>
              <a:t>*f1*2*</a:t>
            </a:r>
            <a:r>
              <a:rPr lang="en-US" dirty="0" err="1" smtClean="0"/>
              <a:t>math.pi</a:t>
            </a:r>
            <a:r>
              <a:rPr lang="en-US" dirty="0" smtClean="0"/>
              <a:t>*f1*L*L))</a:t>
            </a:r>
          </a:p>
          <a:p>
            <a:r>
              <a:rPr lang="en-US" dirty="0" smtClean="0"/>
              <a:t>ad </a:t>
            </a:r>
            <a:r>
              <a:rPr lang="en-US" dirty="0" smtClean="0"/>
              <a:t>= </a:t>
            </a:r>
            <a:r>
              <a:rPr lang="en-US" dirty="0" err="1" smtClean="0"/>
              <a:t>math.radians</a:t>
            </a:r>
            <a:r>
              <a:rPr lang="en-US" dirty="0" smtClean="0"/>
              <a:t>(a)</a:t>
            </a:r>
          </a:p>
          <a:p>
            <a:r>
              <a:rPr lang="en-US" dirty="0" smtClean="0"/>
              <a:t>x1 </a:t>
            </a:r>
            <a:r>
              <a:rPr lang="en-US" dirty="0" smtClean="0"/>
              <a:t>= sin((2*</a:t>
            </a:r>
            <a:r>
              <a:rPr lang="en-US" dirty="0" err="1" smtClean="0"/>
              <a:t>math.pi</a:t>
            </a:r>
            <a:r>
              <a:rPr lang="en-US" dirty="0" smtClean="0"/>
              <a:t>*f1*time)-</a:t>
            </a:r>
            <a:r>
              <a:rPr lang="en-US" dirty="0" err="1" smtClean="0"/>
              <a:t>langle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x2 </a:t>
            </a:r>
            <a:r>
              <a:rPr lang="en-US" dirty="0" smtClean="0"/>
              <a:t>= math.sin(</a:t>
            </a:r>
            <a:r>
              <a:rPr lang="en-US" dirty="0" err="1" smtClean="0"/>
              <a:t>langle</a:t>
            </a:r>
            <a:r>
              <a:rPr lang="en-US" dirty="0" smtClean="0"/>
              <a:t>-ad)</a:t>
            </a:r>
          </a:p>
          <a:p>
            <a:r>
              <a:rPr lang="en-US" dirty="0" smtClean="0"/>
              <a:t>e1 </a:t>
            </a:r>
            <a:r>
              <a:rPr lang="en-US" dirty="0" smtClean="0"/>
              <a:t>= -((2*</a:t>
            </a:r>
            <a:r>
              <a:rPr lang="en-US" dirty="0" err="1" smtClean="0"/>
              <a:t>math.pi</a:t>
            </a:r>
            <a:r>
              <a:rPr lang="en-US" dirty="0" smtClean="0"/>
              <a:t>*f1*time)-ad)/math.tan(</a:t>
            </a:r>
            <a:r>
              <a:rPr lang="en-US" dirty="0" err="1" smtClean="0"/>
              <a:t>langle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x3 </a:t>
            </a:r>
            <a:r>
              <a:rPr lang="en-US" dirty="0" smtClean="0"/>
              <a:t>= np.exp(e1)</a:t>
            </a:r>
          </a:p>
          <a:p>
            <a:r>
              <a:rPr lang="en-US" dirty="0" err="1" smtClean="0"/>
              <a:t>lcurrent</a:t>
            </a:r>
            <a:r>
              <a:rPr lang="en-US" dirty="0" smtClean="0"/>
              <a:t> </a:t>
            </a:r>
            <a:r>
              <a:rPr lang="en-US" dirty="0" smtClean="0"/>
              <a:t>= (V/Z)*((x2*x3)+x1)</a:t>
            </a:r>
          </a:p>
          <a:p>
            <a:r>
              <a:rPr lang="en-US" dirty="0" smtClean="0"/>
              <a:t>g=</a:t>
            </a:r>
            <a:r>
              <a:rPr lang="en-US" dirty="0" err="1" smtClean="0"/>
              <a:t>len</a:t>
            </a:r>
            <a:r>
              <a:rPr lang="en-US" dirty="0" smtClean="0"/>
              <a:t>(time)</a:t>
            </a:r>
          </a:p>
          <a:p>
            <a:r>
              <a:rPr lang="en-US" dirty="0" smtClean="0"/>
              <a:t>amplitude3=V*</a:t>
            </a:r>
            <a:r>
              <a:rPr lang="en-US" dirty="0" err="1" smtClean="0"/>
              <a:t>sqrt</a:t>
            </a:r>
            <a:r>
              <a:rPr lang="en-US" dirty="0" smtClean="0"/>
              <a:t>(2</a:t>
            </a:r>
            <a:r>
              <a:rPr lang="en-US" dirty="0" smtClean="0"/>
              <a:t>)*(np.sin(2*</a:t>
            </a:r>
            <a:r>
              <a:rPr lang="en-US" dirty="0" err="1" smtClean="0"/>
              <a:t>math.pi</a:t>
            </a:r>
            <a:r>
              <a:rPr lang="en-US" dirty="0" smtClean="0"/>
              <a:t>*f1*time</a:t>
            </a:r>
            <a:r>
              <a:rPr lang="en-US" dirty="0" smtClean="0"/>
              <a:t>))        </a:t>
            </a:r>
            <a:endParaRPr 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6910" y="1935780"/>
            <a:ext cx="33909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" y="152173"/>
            <a:ext cx="37634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</a:rPr>
              <a:t>INSTALL numpy Package</a:t>
            </a:r>
            <a:endParaRPr lang="en-US" sz="2800" b="1" dirty="0">
              <a:solidFill>
                <a:srgbClr val="FF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61085" y="1513324"/>
            <a:ext cx="19970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PIP3 install numpy</a:t>
            </a:r>
            <a:endParaRPr lang="en-US" dirty="0"/>
          </a:p>
        </p:txBody>
      </p:sp>
      <p:pic>
        <p:nvPicPr>
          <p:cNvPr id="3440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045" y="898847"/>
            <a:ext cx="6375230" cy="3584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450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8744" y="783632"/>
            <a:ext cx="6336825" cy="4047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461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7575" y="783630"/>
            <a:ext cx="6452040" cy="4193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471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2794" y="783631"/>
            <a:ext cx="6260015" cy="4074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1018" y="1014061"/>
            <a:ext cx="5799155" cy="269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32235" y="1090872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import numpy as </a:t>
            </a:r>
            <a:r>
              <a:rPr lang="en-US" dirty="0" err="1" smtClean="0"/>
              <a:t>np</a:t>
            </a:r>
            <a:endParaRPr lang="en-US" dirty="0" smtClean="0"/>
          </a:p>
          <a:p>
            <a:r>
              <a:rPr lang="en-US" dirty="0" smtClean="0"/>
              <a:t>import </a:t>
            </a:r>
            <a:r>
              <a:rPr lang="en-US" dirty="0" err="1" smtClean="0"/>
              <a:t>tkinter</a:t>
            </a:r>
            <a:r>
              <a:rPr lang="en-US" dirty="0" smtClean="0"/>
              <a:t> as </a:t>
            </a:r>
            <a:r>
              <a:rPr lang="en-US" dirty="0" err="1" smtClean="0"/>
              <a:t>tk</a:t>
            </a:r>
            <a:endParaRPr lang="en-US" dirty="0" smtClean="0"/>
          </a:p>
          <a:p>
            <a:r>
              <a:rPr lang="en-US" dirty="0" smtClean="0"/>
              <a:t>import math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pylab</a:t>
            </a:r>
            <a:r>
              <a:rPr lang="en-US" dirty="0" smtClean="0"/>
              <a:t> import *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scipy.optimize</a:t>
            </a:r>
            <a:r>
              <a:rPr lang="en-US" dirty="0" smtClean="0"/>
              <a:t> import *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matplotlib</a:t>
            </a:r>
            <a:r>
              <a:rPr lang="en-US" dirty="0" smtClean="0"/>
              <a:t> import *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" y="152173"/>
            <a:ext cx="3091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</a:rPr>
              <a:t>Importing Packages</a:t>
            </a:r>
            <a:endParaRPr lang="en-US" sz="2800" b="1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1018" y="1014061"/>
            <a:ext cx="5799155" cy="269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2235" y="1090872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import numpy as </a:t>
            </a:r>
            <a:r>
              <a:rPr lang="en-US" dirty="0" err="1" smtClean="0"/>
              <a:t>np</a:t>
            </a:r>
            <a:endParaRPr lang="en-US" dirty="0" smtClean="0"/>
          </a:p>
          <a:p>
            <a:r>
              <a:rPr lang="en-US" dirty="0" smtClean="0"/>
              <a:t>import </a:t>
            </a:r>
            <a:r>
              <a:rPr lang="en-US" dirty="0" err="1" smtClean="0"/>
              <a:t>tkinter</a:t>
            </a:r>
            <a:r>
              <a:rPr lang="en-US" dirty="0" smtClean="0"/>
              <a:t> as </a:t>
            </a:r>
            <a:r>
              <a:rPr lang="en-US" dirty="0" err="1" smtClean="0"/>
              <a:t>tk</a:t>
            </a:r>
            <a:endParaRPr lang="en-US" dirty="0" smtClean="0"/>
          </a:p>
          <a:p>
            <a:r>
              <a:rPr lang="en-US" dirty="0" smtClean="0"/>
              <a:t>import math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pylab</a:t>
            </a:r>
            <a:r>
              <a:rPr lang="en-US" dirty="0" smtClean="0"/>
              <a:t> import *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scipy.optimize</a:t>
            </a:r>
            <a:r>
              <a:rPr lang="en-US" dirty="0" smtClean="0"/>
              <a:t> import *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matplotlib</a:t>
            </a:r>
            <a:r>
              <a:rPr lang="en-US" dirty="0" smtClean="0"/>
              <a:t> import *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" y="152173"/>
            <a:ext cx="3061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FF"/>
                </a:solidFill>
              </a:rPr>
              <a:t>Initializing Window</a:t>
            </a:r>
            <a:endParaRPr lang="en-US" sz="2800" b="1" dirty="0">
              <a:solidFill>
                <a:srgbClr val="FF00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9045" y="400965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win =tk.Tk()</a:t>
            </a:r>
          </a:p>
          <a:p>
            <a:r>
              <a:rPr lang="en-US" dirty="0" err="1" smtClean="0"/>
              <a:t>win.title</a:t>
            </a:r>
            <a:r>
              <a:rPr lang="en-US" dirty="0" smtClean="0"/>
              <a:t>("Simulation of Power Converters")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112614" y="930379"/>
            <a:ext cx="1113745" cy="345646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3955" y="1782161"/>
            <a:ext cx="7757810" cy="3254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4CC73-ABD6-4A42-9110-67E773EDB51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8417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srgbClr val="FF00FF"/>
                </a:solidFill>
              </a:rPr>
              <a:t>a_title</a:t>
            </a:r>
            <a:r>
              <a:rPr lang="en-US" sz="1600" dirty="0" smtClean="0">
                <a:solidFill>
                  <a:srgbClr val="FF00FF"/>
                </a:solidFill>
              </a:rPr>
              <a:t>= </a:t>
            </a:r>
            <a:r>
              <a:rPr lang="en-US" sz="1600" dirty="0" err="1" smtClean="0">
                <a:solidFill>
                  <a:srgbClr val="FF00FF"/>
                </a:solidFill>
              </a:rPr>
              <a:t>tk.Label</a:t>
            </a:r>
            <a:r>
              <a:rPr lang="en-US" sz="1600" dirty="0" smtClean="0">
                <a:solidFill>
                  <a:srgbClr val="FF00FF"/>
                </a:solidFill>
              </a:rPr>
              <a:t>(</a:t>
            </a:r>
            <a:r>
              <a:rPr lang="en-US" sz="1600" dirty="0" err="1" smtClean="0">
                <a:solidFill>
                  <a:srgbClr val="FF00FF"/>
                </a:solidFill>
              </a:rPr>
              <a:t>win,text</a:t>
            </a:r>
            <a:r>
              <a:rPr lang="en-US" sz="1600" dirty="0" smtClean="0">
                <a:solidFill>
                  <a:srgbClr val="FF00FF"/>
                </a:solidFill>
              </a:rPr>
              <a:t>="SIMULATION OF POWER CONVERTERS", </a:t>
            </a:r>
            <a:r>
              <a:rPr lang="en-US" sz="1600" dirty="0" err="1" smtClean="0">
                <a:solidFill>
                  <a:srgbClr val="FF00FF"/>
                </a:solidFill>
              </a:rPr>
              <a:t>fg</a:t>
            </a:r>
            <a:r>
              <a:rPr lang="en-US" sz="1600" dirty="0" smtClean="0">
                <a:solidFill>
                  <a:srgbClr val="FF00FF"/>
                </a:solidFill>
              </a:rPr>
              <a:t> = "</a:t>
            </a:r>
            <a:r>
              <a:rPr lang="en-US" sz="1600" dirty="0" err="1" smtClean="0">
                <a:solidFill>
                  <a:srgbClr val="FF00FF"/>
                </a:solidFill>
              </a:rPr>
              <a:t>blue",bg</a:t>
            </a:r>
            <a:r>
              <a:rPr lang="en-US" sz="1600" dirty="0" smtClean="0">
                <a:solidFill>
                  <a:srgbClr val="FF00FF"/>
                </a:solidFill>
              </a:rPr>
              <a:t> = "</a:t>
            </a:r>
            <a:r>
              <a:rPr lang="en-US" sz="1600" dirty="0" err="1" smtClean="0">
                <a:solidFill>
                  <a:srgbClr val="FF00FF"/>
                </a:solidFill>
              </a:rPr>
              <a:t>yellow",font</a:t>
            </a:r>
            <a:r>
              <a:rPr lang="en-US" sz="1600" dirty="0" smtClean="0">
                <a:solidFill>
                  <a:srgbClr val="FF00FF"/>
                </a:solidFill>
              </a:rPr>
              <a:t>             </a:t>
            </a:r>
          </a:p>
          <a:p>
            <a:r>
              <a:rPr lang="en-US" sz="1600" dirty="0" smtClean="0">
                <a:solidFill>
                  <a:srgbClr val="006600"/>
                </a:solidFill>
              </a:rPr>
              <a:t>a_title.grid(column=0, row=0, columnspan=3) </a:t>
            </a:r>
            <a:r>
              <a:rPr lang="en-US" sz="1600" dirty="0" smtClean="0"/>
              <a:t>                                         </a:t>
            </a:r>
            <a:r>
              <a:rPr lang="en-US" sz="1600" dirty="0" smtClean="0">
                <a:solidFill>
                  <a:srgbClr val="FF00FF"/>
                </a:solidFill>
              </a:rPr>
              <a:t>= "Helvetica 16 bold italic")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987586" y="2136698"/>
            <a:ext cx="22245" cy="2875522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895999" y="1935780"/>
            <a:ext cx="0" cy="3072400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147082" y="3458234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15550" y="4662536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051570" y="2110019"/>
            <a:ext cx="22245" cy="2875522"/>
          </a:xfrm>
          <a:prstGeom prst="line">
            <a:avLst/>
          </a:prstGeom>
          <a:ln w="349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131316" y="2175103"/>
            <a:ext cx="7772400" cy="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0" y="1820564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0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-15766" y="262707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1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-31532" y="370241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2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462413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Row 3</a:t>
            </a:r>
            <a:endParaRPr lang="en-US" b="1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31500" y="285750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31500" y="393284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31500" y="485456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422793" y="1167680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0</a:t>
            </a:r>
            <a:endParaRPr lang="en-US" b="1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31500" y="201259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12430" y="1174553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1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607469" y="1127254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Column 2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1815985" y="1642034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928567" y="1657800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7077470" y="1612522"/>
            <a:ext cx="36576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2267704" y="722587"/>
            <a:ext cx="3264425" cy="214664"/>
          </a:xfrm>
          <a:prstGeom prst="rect">
            <a:avLst/>
          </a:prstGeom>
          <a:noFill/>
          <a:ln w="349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496660" y="1935782"/>
            <a:ext cx="3226020" cy="253069"/>
          </a:xfrm>
          <a:prstGeom prst="rect">
            <a:avLst/>
          </a:prstGeom>
          <a:noFill/>
          <a:ln w="349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4735055</TotalTime>
  <Words>1250</Words>
  <Application>Microsoft Office PowerPoint</Application>
  <PresentationFormat>On-screen Show (16:10)</PresentationFormat>
  <Paragraphs>283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247</cp:revision>
  <dcterms:created xsi:type="dcterms:W3CDTF">2019-10-31T01:35:58Z</dcterms:created>
  <dcterms:modified xsi:type="dcterms:W3CDTF">2020-06-10T02:19:56Z</dcterms:modified>
</cp:coreProperties>
</file>